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6" r:id="rId3"/>
    <p:sldId id="267" r:id="rId4"/>
    <p:sldId id="286" r:id="rId5"/>
    <p:sldId id="288" r:id="rId6"/>
    <p:sldId id="293" r:id="rId7"/>
    <p:sldId id="287" r:id="rId8"/>
    <p:sldId id="294" r:id="rId9"/>
    <p:sldId id="289" r:id="rId10"/>
    <p:sldId id="290" r:id="rId11"/>
    <p:sldId id="280" r:id="rId12"/>
    <p:sldId id="291"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4C704A-88EF-4BC8-A27B-4002C027B2D3}" v="170" dt="2023-12-06T03:17:25.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7" autoAdjust="0"/>
    <p:restoredTop sz="67487" autoAdjust="0"/>
  </p:normalViewPr>
  <p:slideViewPr>
    <p:cSldViewPr snapToGrid="0">
      <p:cViewPr varScale="1">
        <p:scale>
          <a:sx n="110" d="100"/>
          <a:sy n="110" d="100"/>
        </p:scale>
        <p:origin x="728" y="1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180904-D06F-48DB-975C-AB0DE7A992D8}"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E7D764BE-6AED-4BDE-ABAA-B0681A635A76}">
      <dgm:prSet/>
      <dgm:spPr/>
      <dgm:t>
        <a:bodyPr/>
        <a:lstStyle/>
        <a:p>
          <a:r>
            <a:rPr lang="en-US" dirty="0"/>
            <a:t>Requirements</a:t>
          </a:r>
        </a:p>
      </dgm:t>
    </dgm:pt>
    <dgm:pt modelId="{F466EB07-3865-4CEE-81F5-64349A0542FE}" type="parTrans" cxnId="{ED02483F-017D-4611-AA01-36849BE6722B}">
      <dgm:prSet/>
      <dgm:spPr/>
      <dgm:t>
        <a:bodyPr/>
        <a:lstStyle/>
        <a:p>
          <a:endParaRPr lang="en-US"/>
        </a:p>
      </dgm:t>
    </dgm:pt>
    <dgm:pt modelId="{9ABFA871-EBE9-4FDC-8B99-711CA4398DB7}" type="sibTrans" cxnId="{ED02483F-017D-4611-AA01-36849BE6722B}">
      <dgm:prSet/>
      <dgm:spPr/>
      <dgm:t>
        <a:bodyPr/>
        <a:lstStyle/>
        <a:p>
          <a:endParaRPr lang="en-US"/>
        </a:p>
      </dgm:t>
    </dgm:pt>
    <dgm:pt modelId="{176AC18C-9D2E-4439-91E8-7CF8131D7E8A}">
      <dgm:prSet/>
      <dgm:spPr/>
      <dgm:t>
        <a:bodyPr/>
        <a:lstStyle/>
        <a:p>
          <a:r>
            <a:rPr lang="en-US" dirty="0"/>
            <a:t>Architecture</a:t>
          </a:r>
        </a:p>
      </dgm:t>
    </dgm:pt>
    <dgm:pt modelId="{BE5CDA2A-DED8-4DB2-A809-422937493E10}" type="parTrans" cxnId="{D826CB38-1C66-4169-8ABE-55DC69D72957}">
      <dgm:prSet/>
      <dgm:spPr/>
      <dgm:t>
        <a:bodyPr/>
        <a:lstStyle/>
        <a:p>
          <a:endParaRPr lang="en-US"/>
        </a:p>
      </dgm:t>
    </dgm:pt>
    <dgm:pt modelId="{CA869381-7C27-4453-B113-E9766BE1D0A4}" type="sibTrans" cxnId="{D826CB38-1C66-4169-8ABE-55DC69D72957}">
      <dgm:prSet/>
      <dgm:spPr/>
      <dgm:t>
        <a:bodyPr/>
        <a:lstStyle/>
        <a:p>
          <a:endParaRPr lang="en-US"/>
        </a:p>
      </dgm:t>
    </dgm:pt>
    <dgm:pt modelId="{498E33D2-5E00-4334-96B8-E27B5E183B42}">
      <dgm:prSet/>
      <dgm:spPr/>
      <dgm:t>
        <a:bodyPr/>
        <a:lstStyle/>
        <a:p>
          <a:r>
            <a:rPr lang="en-US" dirty="0"/>
            <a:t>Implementation</a:t>
          </a:r>
        </a:p>
      </dgm:t>
    </dgm:pt>
    <dgm:pt modelId="{6DA09325-D21F-4B2B-81D5-AB66E8F42936}" type="parTrans" cxnId="{9633B092-764E-47AC-989B-5C04B49408E1}">
      <dgm:prSet/>
      <dgm:spPr/>
      <dgm:t>
        <a:bodyPr/>
        <a:lstStyle/>
        <a:p>
          <a:endParaRPr lang="en-US"/>
        </a:p>
      </dgm:t>
    </dgm:pt>
    <dgm:pt modelId="{3AD2D424-0E38-454F-88CE-8219C963F5F6}" type="sibTrans" cxnId="{9633B092-764E-47AC-989B-5C04B49408E1}">
      <dgm:prSet/>
      <dgm:spPr/>
      <dgm:t>
        <a:bodyPr/>
        <a:lstStyle/>
        <a:p>
          <a:endParaRPr lang="en-US"/>
        </a:p>
      </dgm:t>
    </dgm:pt>
    <dgm:pt modelId="{1F73CC32-9DE9-4208-98DB-D25616071711}">
      <dgm:prSet/>
      <dgm:spPr/>
      <dgm:t>
        <a:bodyPr/>
        <a:lstStyle/>
        <a:p>
          <a:r>
            <a:rPr lang="en-US" dirty="0"/>
            <a:t>Testing</a:t>
          </a:r>
        </a:p>
      </dgm:t>
    </dgm:pt>
    <dgm:pt modelId="{C8603AC1-8487-472E-8844-6591A7EC21C9}" type="parTrans" cxnId="{8DA241DB-2EAB-401B-A6B1-B9A0133E07AD}">
      <dgm:prSet/>
      <dgm:spPr/>
      <dgm:t>
        <a:bodyPr/>
        <a:lstStyle/>
        <a:p>
          <a:endParaRPr lang="en-US"/>
        </a:p>
      </dgm:t>
    </dgm:pt>
    <dgm:pt modelId="{E90502C8-2D08-4B89-8089-014A92F09B40}" type="sibTrans" cxnId="{8DA241DB-2EAB-401B-A6B1-B9A0133E07AD}">
      <dgm:prSet/>
      <dgm:spPr/>
      <dgm:t>
        <a:bodyPr/>
        <a:lstStyle/>
        <a:p>
          <a:endParaRPr lang="en-US"/>
        </a:p>
      </dgm:t>
    </dgm:pt>
    <dgm:pt modelId="{3D85EBE9-A283-4C04-A2E3-26C23357AAD4}">
      <dgm:prSet/>
      <dgm:spPr/>
      <dgm:t>
        <a:bodyPr/>
        <a:lstStyle/>
        <a:p>
          <a:r>
            <a:rPr lang="en-US" dirty="0"/>
            <a:t>Non-functional Requirements</a:t>
          </a:r>
        </a:p>
      </dgm:t>
    </dgm:pt>
    <dgm:pt modelId="{1C7D7E9C-976D-426F-A96E-D8B04C46B25A}" type="parTrans" cxnId="{870CCCCB-C5B0-4A2B-995B-CB76E7D72AD6}">
      <dgm:prSet/>
      <dgm:spPr/>
      <dgm:t>
        <a:bodyPr/>
        <a:lstStyle/>
        <a:p>
          <a:endParaRPr lang="en-US"/>
        </a:p>
      </dgm:t>
    </dgm:pt>
    <dgm:pt modelId="{DF6087FD-FD12-47BE-8D7E-586D57325290}" type="sibTrans" cxnId="{870CCCCB-C5B0-4A2B-995B-CB76E7D72AD6}">
      <dgm:prSet/>
      <dgm:spPr/>
      <dgm:t>
        <a:bodyPr/>
        <a:lstStyle/>
        <a:p>
          <a:endParaRPr lang="en-US"/>
        </a:p>
      </dgm:t>
    </dgm:pt>
    <dgm:pt modelId="{68E26061-5F45-47E1-A0B1-EDCB5EB0A8E7}">
      <dgm:prSet/>
      <dgm:spPr/>
      <dgm:t>
        <a:bodyPr/>
        <a:lstStyle/>
        <a:p>
          <a:r>
            <a:rPr lang="en-US" dirty="0"/>
            <a:t>Demo</a:t>
          </a:r>
        </a:p>
      </dgm:t>
    </dgm:pt>
    <dgm:pt modelId="{F3758EBD-0FD7-4CCB-900D-90C79F457DC3}" type="parTrans" cxnId="{211AB022-AE69-4A36-9DF4-0B7A23473AC6}">
      <dgm:prSet/>
      <dgm:spPr/>
      <dgm:t>
        <a:bodyPr/>
        <a:lstStyle/>
        <a:p>
          <a:endParaRPr lang="en-US"/>
        </a:p>
      </dgm:t>
    </dgm:pt>
    <dgm:pt modelId="{EE9EFB42-91F0-4249-A019-A44E3ACD3F9A}" type="sibTrans" cxnId="{211AB022-AE69-4A36-9DF4-0B7A23473AC6}">
      <dgm:prSet/>
      <dgm:spPr/>
      <dgm:t>
        <a:bodyPr/>
        <a:lstStyle/>
        <a:p>
          <a:endParaRPr lang="en-US"/>
        </a:p>
      </dgm:t>
    </dgm:pt>
    <dgm:pt modelId="{D9945CC9-AD23-4F26-AFD6-78FF30926B9C}" type="pres">
      <dgm:prSet presAssocID="{2B180904-D06F-48DB-975C-AB0DE7A992D8}" presName="vert0" presStyleCnt="0">
        <dgm:presLayoutVars>
          <dgm:dir/>
          <dgm:animOne val="branch"/>
          <dgm:animLvl val="lvl"/>
        </dgm:presLayoutVars>
      </dgm:prSet>
      <dgm:spPr/>
    </dgm:pt>
    <dgm:pt modelId="{34AA2696-6C33-45C5-BF95-196662C55CB0}" type="pres">
      <dgm:prSet presAssocID="{E7D764BE-6AED-4BDE-ABAA-B0681A635A76}" presName="thickLine" presStyleLbl="alignNode1" presStyleIdx="0" presStyleCnt="6"/>
      <dgm:spPr/>
    </dgm:pt>
    <dgm:pt modelId="{A41EB5C4-68BF-4F15-B1BA-16A6AEB66846}" type="pres">
      <dgm:prSet presAssocID="{E7D764BE-6AED-4BDE-ABAA-B0681A635A76}" presName="horz1" presStyleCnt="0"/>
      <dgm:spPr/>
    </dgm:pt>
    <dgm:pt modelId="{CB4A7E24-5990-4D41-B487-957060AB3C57}" type="pres">
      <dgm:prSet presAssocID="{E7D764BE-6AED-4BDE-ABAA-B0681A635A76}" presName="tx1" presStyleLbl="revTx" presStyleIdx="0" presStyleCnt="6"/>
      <dgm:spPr/>
    </dgm:pt>
    <dgm:pt modelId="{74F5CA3A-F46F-4304-921D-994F4643F251}" type="pres">
      <dgm:prSet presAssocID="{E7D764BE-6AED-4BDE-ABAA-B0681A635A76}" presName="vert1" presStyleCnt="0"/>
      <dgm:spPr/>
    </dgm:pt>
    <dgm:pt modelId="{3D014579-7274-4BD7-953C-803747CA3B08}" type="pres">
      <dgm:prSet presAssocID="{176AC18C-9D2E-4439-91E8-7CF8131D7E8A}" presName="thickLine" presStyleLbl="alignNode1" presStyleIdx="1" presStyleCnt="6"/>
      <dgm:spPr/>
    </dgm:pt>
    <dgm:pt modelId="{2E70F4AC-A418-4A44-B7C1-182154247C0E}" type="pres">
      <dgm:prSet presAssocID="{176AC18C-9D2E-4439-91E8-7CF8131D7E8A}" presName="horz1" presStyleCnt="0"/>
      <dgm:spPr/>
    </dgm:pt>
    <dgm:pt modelId="{3C99F050-6187-47E1-B52D-9ECBC6CF693D}" type="pres">
      <dgm:prSet presAssocID="{176AC18C-9D2E-4439-91E8-7CF8131D7E8A}" presName="tx1" presStyleLbl="revTx" presStyleIdx="1" presStyleCnt="6"/>
      <dgm:spPr/>
    </dgm:pt>
    <dgm:pt modelId="{59E6B0B9-60D9-4251-A497-E2BB167E3B40}" type="pres">
      <dgm:prSet presAssocID="{176AC18C-9D2E-4439-91E8-7CF8131D7E8A}" presName="vert1" presStyleCnt="0"/>
      <dgm:spPr/>
    </dgm:pt>
    <dgm:pt modelId="{07368214-1371-43C8-BD56-BBDEFF2E0391}" type="pres">
      <dgm:prSet presAssocID="{498E33D2-5E00-4334-96B8-E27B5E183B42}" presName="thickLine" presStyleLbl="alignNode1" presStyleIdx="2" presStyleCnt="6"/>
      <dgm:spPr/>
    </dgm:pt>
    <dgm:pt modelId="{77FDAE5C-F230-435A-8BC9-380A282ED5C2}" type="pres">
      <dgm:prSet presAssocID="{498E33D2-5E00-4334-96B8-E27B5E183B42}" presName="horz1" presStyleCnt="0"/>
      <dgm:spPr/>
    </dgm:pt>
    <dgm:pt modelId="{FD79EEBA-77D4-4D46-A3F7-5BB240DFDFD9}" type="pres">
      <dgm:prSet presAssocID="{498E33D2-5E00-4334-96B8-E27B5E183B42}" presName="tx1" presStyleLbl="revTx" presStyleIdx="2" presStyleCnt="6"/>
      <dgm:spPr/>
    </dgm:pt>
    <dgm:pt modelId="{914DC97A-E93F-4397-AB2D-720F3CA30BC9}" type="pres">
      <dgm:prSet presAssocID="{498E33D2-5E00-4334-96B8-E27B5E183B42}" presName="vert1" presStyleCnt="0"/>
      <dgm:spPr/>
    </dgm:pt>
    <dgm:pt modelId="{6AFD02D0-78A1-440F-822C-819543CAE403}" type="pres">
      <dgm:prSet presAssocID="{1F73CC32-9DE9-4208-98DB-D25616071711}" presName="thickLine" presStyleLbl="alignNode1" presStyleIdx="3" presStyleCnt="6"/>
      <dgm:spPr/>
    </dgm:pt>
    <dgm:pt modelId="{32D7DAD5-04DC-4149-B01F-7FE588F3D15D}" type="pres">
      <dgm:prSet presAssocID="{1F73CC32-9DE9-4208-98DB-D25616071711}" presName="horz1" presStyleCnt="0"/>
      <dgm:spPr/>
    </dgm:pt>
    <dgm:pt modelId="{540E14B9-F142-486D-B4FA-BAB8DEE8740C}" type="pres">
      <dgm:prSet presAssocID="{1F73CC32-9DE9-4208-98DB-D25616071711}" presName="tx1" presStyleLbl="revTx" presStyleIdx="3" presStyleCnt="6"/>
      <dgm:spPr/>
    </dgm:pt>
    <dgm:pt modelId="{04694F45-BC38-40AD-A678-75C5722445A5}" type="pres">
      <dgm:prSet presAssocID="{1F73CC32-9DE9-4208-98DB-D25616071711}" presName="vert1" presStyleCnt="0"/>
      <dgm:spPr/>
    </dgm:pt>
    <dgm:pt modelId="{858D3210-01EE-4AC3-BF3F-83EBBC9A92FD}" type="pres">
      <dgm:prSet presAssocID="{3D85EBE9-A283-4C04-A2E3-26C23357AAD4}" presName="thickLine" presStyleLbl="alignNode1" presStyleIdx="4" presStyleCnt="6"/>
      <dgm:spPr/>
    </dgm:pt>
    <dgm:pt modelId="{2DAA0BFC-B197-42F9-B6C2-8B2316A066C2}" type="pres">
      <dgm:prSet presAssocID="{3D85EBE9-A283-4C04-A2E3-26C23357AAD4}" presName="horz1" presStyleCnt="0"/>
      <dgm:spPr/>
    </dgm:pt>
    <dgm:pt modelId="{8CB25BE5-56EE-431B-839C-566B4A936C6E}" type="pres">
      <dgm:prSet presAssocID="{3D85EBE9-A283-4C04-A2E3-26C23357AAD4}" presName="tx1" presStyleLbl="revTx" presStyleIdx="4" presStyleCnt="6"/>
      <dgm:spPr/>
    </dgm:pt>
    <dgm:pt modelId="{6A2300BC-77CC-4F4F-9981-2F354B514BAE}" type="pres">
      <dgm:prSet presAssocID="{3D85EBE9-A283-4C04-A2E3-26C23357AAD4}" presName="vert1" presStyleCnt="0"/>
      <dgm:spPr/>
    </dgm:pt>
    <dgm:pt modelId="{BB599961-9808-4729-832D-705DD459281B}" type="pres">
      <dgm:prSet presAssocID="{68E26061-5F45-47E1-A0B1-EDCB5EB0A8E7}" presName="thickLine" presStyleLbl="alignNode1" presStyleIdx="5" presStyleCnt="6"/>
      <dgm:spPr/>
    </dgm:pt>
    <dgm:pt modelId="{C6BE46C3-DA7F-4D99-9965-94187A4C92F8}" type="pres">
      <dgm:prSet presAssocID="{68E26061-5F45-47E1-A0B1-EDCB5EB0A8E7}" presName="horz1" presStyleCnt="0"/>
      <dgm:spPr/>
    </dgm:pt>
    <dgm:pt modelId="{C4016498-CDE5-47EB-9C1F-8279EE8830BA}" type="pres">
      <dgm:prSet presAssocID="{68E26061-5F45-47E1-A0B1-EDCB5EB0A8E7}" presName="tx1" presStyleLbl="revTx" presStyleIdx="5" presStyleCnt="6"/>
      <dgm:spPr/>
    </dgm:pt>
    <dgm:pt modelId="{409B0018-3BFB-43E8-B381-A830E9DCE2EF}" type="pres">
      <dgm:prSet presAssocID="{68E26061-5F45-47E1-A0B1-EDCB5EB0A8E7}" presName="vert1" presStyleCnt="0"/>
      <dgm:spPr/>
    </dgm:pt>
  </dgm:ptLst>
  <dgm:cxnLst>
    <dgm:cxn modelId="{211AB022-AE69-4A36-9DF4-0B7A23473AC6}" srcId="{2B180904-D06F-48DB-975C-AB0DE7A992D8}" destId="{68E26061-5F45-47E1-A0B1-EDCB5EB0A8E7}" srcOrd="5" destOrd="0" parTransId="{F3758EBD-0FD7-4CCB-900D-90C79F457DC3}" sibTransId="{EE9EFB42-91F0-4249-A019-A44E3ACD3F9A}"/>
    <dgm:cxn modelId="{D826CB38-1C66-4169-8ABE-55DC69D72957}" srcId="{2B180904-D06F-48DB-975C-AB0DE7A992D8}" destId="{176AC18C-9D2E-4439-91E8-7CF8131D7E8A}" srcOrd="1" destOrd="0" parTransId="{BE5CDA2A-DED8-4DB2-A809-422937493E10}" sibTransId="{CA869381-7C27-4453-B113-E9766BE1D0A4}"/>
    <dgm:cxn modelId="{ED02483F-017D-4611-AA01-36849BE6722B}" srcId="{2B180904-D06F-48DB-975C-AB0DE7A992D8}" destId="{E7D764BE-6AED-4BDE-ABAA-B0681A635A76}" srcOrd="0" destOrd="0" parTransId="{F466EB07-3865-4CEE-81F5-64349A0542FE}" sibTransId="{9ABFA871-EBE9-4FDC-8B99-711CA4398DB7}"/>
    <dgm:cxn modelId="{705ED45C-D0BB-479D-935B-CDAD683E9303}" type="presOf" srcId="{3D85EBE9-A283-4C04-A2E3-26C23357AAD4}" destId="{8CB25BE5-56EE-431B-839C-566B4A936C6E}" srcOrd="0" destOrd="0" presId="urn:microsoft.com/office/officeart/2008/layout/LinedList"/>
    <dgm:cxn modelId="{BE798560-0B61-4D15-99FB-290AD3E41CD4}" type="presOf" srcId="{176AC18C-9D2E-4439-91E8-7CF8131D7E8A}" destId="{3C99F050-6187-47E1-B52D-9ECBC6CF693D}" srcOrd="0" destOrd="0" presId="urn:microsoft.com/office/officeart/2008/layout/LinedList"/>
    <dgm:cxn modelId="{6B24EF7E-DA8A-464D-BDF2-A14FE3C2FF07}" type="presOf" srcId="{498E33D2-5E00-4334-96B8-E27B5E183B42}" destId="{FD79EEBA-77D4-4D46-A3F7-5BB240DFDFD9}" srcOrd="0" destOrd="0" presId="urn:microsoft.com/office/officeart/2008/layout/LinedList"/>
    <dgm:cxn modelId="{9633B092-764E-47AC-989B-5C04B49408E1}" srcId="{2B180904-D06F-48DB-975C-AB0DE7A992D8}" destId="{498E33D2-5E00-4334-96B8-E27B5E183B42}" srcOrd="2" destOrd="0" parTransId="{6DA09325-D21F-4B2B-81D5-AB66E8F42936}" sibTransId="{3AD2D424-0E38-454F-88CE-8219C963F5F6}"/>
    <dgm:cxn modelId="{BAA6E2AF-9908-4238-8464-65101D7D72A6}" type="presOf" srcId="{68E26061-5F45-47E1-A0B1-EDCB5EB0A8E7}" destId="{C4016498-CDE5-47EB-9C1F-8279EE8830BA}" srcOrd="0" destOrd="0" presId="urn:microsoft.com/office/officeart/2008/layout/LinedList"/>
    <dgm:cxn modelId="{9D8BB0BF-7F60-4C19-9759-79DCE0436B48}" type="presOf" srcId="{1F73CC32-9DE9-4208-98DB-D25616071711}" destId="{540E14B9-F142-486D-B4FA-BAB8DEE8740C}" srcOrd="0" destOrd="0" presId="urn:microsoft.com/office/officeart/2008/layout/LinedList"/>
    <dgm:cxn modelId="{55194CC8-ED91-48FA-8ADD-D7EF295F522A}" type="presOf" srcId="{2B180904-D06F-48DB-975C-AB0DE7A992D8}" destId="{D9945CC9-AD23-4F26-AFD6-78FF30926B9C}" srcOrd="0" destOrd="0" presId="urn:microsoft.com/office/officeart/2008/layout/LinedList"/>
    <dgm:cxn modelId="{870CCCCB-C5B0-4A2B-995B-CB76E7D72AD6}" srcId="{2B180904-D06F-48DB-975C-AB0DE7A992D8}" destId="{3D85EBE9-A283-4C04-A2E3-26C23357AAD4}" srcOrd="4" destOrd="0" parTransId="{1C7D7E9C-976D-426F-A96E-D8B04C46B25A}" sibTransId="{DF6087FD-FD12-47BE-8D7E-586D57325290}"/>
    <dgm:cxn modelId="{8DA241DB-2EAB-401B-A6B1-B9A0133E07AD}" srcId="{2B180904-D06F-48DB-975C-AB0DE7A992D8}" destId="{1F73CC32-9DE9-4208-98DB-D25616071711}" srcOrd="3" destOrd="0" parTransId="{C8603AC1-8487-472E-8844-6591A7EC21C9}" sibTransId="{E90502C8-2D08-4B89-8089-014A92F09B40}"/>
    <dgm:cxn modelId="{6CFAB5F3-E3A9-4860-8DC5-945E2F938D7E}" type="presOf" srcId="{E7D764BE-6AED-4BDE-ABAA-B0681A635A76}" destId="{CB4A7E24-5990-4D41-B487-957060AB3C57}" srcOrd="0" destOrd="0" presId="urn:microsoft.com/office/officeart/2008/layout/LinedList"/>
    <dgm:cxn modelId="{04787A7B-3A89-437F-B0B1-675C6CA76F5B}" type="presParOf" srcId="{D9945CC9-AD23-4F26-AFD6-78FF30926B9C}" destId="{34AA2696-6C33-45C5-BF95-196662C55CB0}" srcOrd="0" destOrd="0" presId="urn:microsoft.com/office/officeart/2008/layout/LinedList"/>
    <dgm:cxn modelId="{ACD0484E-C1C2-4B57-AC08-0D33ED557D3E}" type="presParOf" srcId="{D9945CC9-AD23-4F26-AFD6-78FF30926B9C}" destId="{A41EB5C4-68BF-4F15-B1BA-16A6AEB66846}" srcOrd="1" destOrd="0" presId="urn:microsoft.com/office/officeart/2008/layout/LinedList"/>
    <dgm:cxn modelId="{10AAACAA-438D-4081-8A63-A2CFED13E02C}" type="presParOf" srcId="{A41EB5C4-68BF-4F15-B1BA-16A6AEB66846}" destId="{CB4A7E24-5990-4D41-B487-957060AB3C57}" srcOrd="0" destOrd="0" presId="urn:microsoft.com/office/officeart/2008/layout/LinedList"/>
    <dgm:cxn modelId="{F2AA4D88-4927-49F7-8468-822E81CE42F1}" type="presParOf" srcId="{A41EB5C4-68BF-4F15-B1BA-16A6AEB66846}" destId="{74F5CA3A-F46F-4304-921D-994F4643F251}" srcOrd="1" destOrd="0" presId="urn:microsoft.com/office/officeart/2008/layout/LinedList"/>
    <dgm:cxn modelId="{F40A382D-F089-4252-844D-03FBB01F3DC3}" type="presParOf" srcId="{D9945CC9-AD23-4F26-AFD6-78FF30926B9C}" destId="{3D014579-7274-4BD7-953C-803747CA3B08}" srcOrd="2" destOrd="0" presId="urn:microsoft.com/office/officeart/2008/layout/LinedList"/>
    <dgm:cxn modelId="{574995B5-A306-4BE1-B910-BE8CD98DC0AD}" type="presParOf" srcId="{D9945CC9-AD23-4F26-AFD6-78FF30926B9C}" destId="{2E70F4AC-A418-4A44-B7C1-182154247C0E}" srcOrd="3" destOrd="0" presId="urn:microsoft.com/office/officeart/2008/layout/LinedList"/>
    <dgm:cxn modelId="{499E4A12-373C-4436-9681-B11C406A2E72}" type="presParOf" srcId="{2E70F4AC-A418-4A44-B7C1-182154247C0E}" destId="{3C99F050-6187-47E1-B52D-9ECBC6CF693D}" srcOrd="0" destOrd="0" presId="urn:microsoft.com/office/officeart/2008/layout/LinedList"/>
    <dgm:cxn modelId="{682C624F-A89F-44E9-8477-A895967D49AB}" type="presParOf" srcId="{2E70F4AC-A418-4A44-B7C1-182154247C0E}" destId="{59E6B0B9-60D9-4251-A497-E2BB167E3B40}" srcOrd="1" destOrd="0" presId="urn:microsoft.com/office/officeart/2008/layout/LinedList"/>
    <dgm:cxn modelId="{ABC4105C-4591-474A-895F-6356D8B9549F}" type="presParOf" srcId="{D9945CC9-AD23-4F26-AFD6-78FF30926B9C}" destId="{07368214-1371-43C8-BD56-BBDEFF2E0391}" srcOrd="4" destOrd="0" presId="urn:microsoft.com/office/officeart/2008/layout/LinedList"/>
    <dgm:cxn modelId="{6F34BD89-0DFE-4589-9A6E-C3D5AD80B99C}" type="presParOf" srcId="{D9945CC9-AD23-4F26-AFD6-78FF30926B9C}" destId="{77FDAE5C-F230-435A-8BC9-380A282ED5C2}" srcOrd="5" destOrd="0" presId="urn:microsoft.com/office/officeart/2008/layout/LinedList"/>
    <dgm:cxn modelId="{3351B32E-B59F-42DA-A95E-C5EB6D8DC104}" type="presParOf" srcId="{77FDAE5C-F230-435A-8BC9-380A282ED5C2}" destId="{FD79EEBA-77D4-4D46-A3F7-5BB240DFDFD9}" srcOrd="0" destOrd="0" presId="urn:microsoft.com/office/officeart/2008/layout/LinedList"/>
    <dgm:cxn modelId="{E532306A-8742-4904-A7B8-457F57647ECA}" type="presParOf" srcId="{77FDAE5C-F230-435A-8BC9-380A282ED5C2}" destId="{914DC97A-E93F-4397-AB2D-720F3CA30BC9}" srcOrd="1" destOrd="0" presId="urn:microsoft.com/office/officeart/2008/layout/LinedList"/>
    <dgm:cxn modelId="{301A0B35-94E5-469E-903A-F403CBDD79C9}" type="presParOf" srcId="{D9945CC9-AD23-4F26-AFD6-78FF30926B9C}" destId="{6AFD02D0-78A1-440F-822C-819543CAE403}" srcOrd="6" destOrd="0" presId="urn:microsoft.com/office/officeart/2008/layout/LinedList"/>
    <dgm:cxn modelId="{22A259BE-D274-40CB-9E09-8A480BA2C2CF}" type="presParOf" srcId="{D9945CC9-AD23-4F26-AFD6-78FF30926B9C}" destId="{32D7DAD5-04DC-4149-B01F-7FE588F3D15D}" srcOrd="7" destOrd="0" presId="urn:microsoft.com/office/officeart/2008/layout/LinedList"/>
    <dgm:cxn modelId="{9439534B-C6E3-4B00-AE77-1793F22ED5C8}" type="presParOf" srcId="{32D7DAD5-04DC-4149-B01F-7FE588F3D15D}" destId="{540E14B9-F142-486D-B4FA-BAB8DEE8740C}" srcOrd="0" destOrd="0" presId="urn:microsoft.com/office/officeart/2008/layout/LinedList"/>
    <dgm:cxn modelId="{E2A71747-CE93-4597-8614-CAAED806ED64}" type="presParOf" srcId="{32D7DAD5-04DC-4149-B01F-7FE588F3D15D}" destId="{04694F45-BC38-40AD-A678-75C5722445A5}" srcOrd="1" destOrd="0" presId="urn:microsoft.com/office/officeart/2008/layout/LinedList"/>
    <dgm:cxn modelId="{229AC02C-34BD-4345-B7AA-010F1A19408C}" type="presParOf" srcId="{D9945CC9-AD23-4F26-AFD6-78FF30926B9C}" destId="{858D3210-01EE-4AC3-BF3F-83EBBC9A92FD}" srcOrd="8" destOrd="0" presId="urn:microsoft.com/office/officeart/2008/layout/LinedList"/>
    <dgm:cxn modelId="{15C5B79A-7EFF-42D3-90C2-98094DA29F90}" type="presParOf" srcId="{D9945CC9-AD23-4F26-AFD6-78FF30926B9C}" destId="{2DAA0BFC-B197-42F9-B6C2-8B2316A066C2}" srcOrd="9" destOrd="0" presId="urn:microsoft.com/office/officeart/2008/layout/LinedList"/>
    <dgm:cxn modelId="{A2855C33-46FE-4EBF-8DBC-5963447FB5F2}" type="presParOf" srcId="{2DAA0BFC-B197-42F9-B6C2-8B2316A066C2}" destId="{8CB25BE5-56EE-431B-839C-566B4A936C6E}" srcOrd="0" destOrd="0" presId="urn:microsoft.com/office/officeart/2008/layout/LinedList"/>
    <dgm:cxn modelId="{CA35693A-86FC-4DF6-8B39-53FAD0809CA4}" type="presParOf" srcId="{2DAA0BFC-B197-42F9-B6C2-8B2316A066C2}" destId="{6A2300BC-77CC-4F4F-9981-2F354B514BAE}" srcOrd="1" destOrd="0" presId="urn:microsoft.com/office/officeart/2008/layout/LinedList"/>
    <dgm:cxn modelId="{B8DE2F97-F9E4-495C-8E20-A743AD90994C}" type="presParOf" srcId="{D9945CC9-AD23-4F26-AFD6-78FF30926B9C}" destId="{BB599961-9808-4729-832D-705DD459281B}" srcOrd="10" destOrd="0" presId="urn:microsoft.com/office/officeart/2008/layout/LinedList"/>
    <dgm:cxn modelId="{ECE52AD1-5655-4B40-9BC5-36CF1C2990A5}" type="presParOf" srcId="{D9945CC9-AD23-4F26-AFD6-78FF30926B9C}" destId="{C6BE46C3-DA7F-4D99-9965-94187A4C92F8}" srcOrd="11" destOrd="0" presId="urn:microsoft.com/office/officeart/2008/layout/LinedList"/>
    <dgm:cxn modelId="{A98E3B17-CFD1-4139-BA8C-8475591F8C1E}" type="presParOf" srcId="{C6BE46C3-DA7F-4D99-9965-94187A4C92F8}" destId="{C4016498-CDE5-47EB-9C1F-8279EE8830BA}" srcOrd="0" destOrd="0" presId="urn:microsoft.com/office/officeart/2008/layout/LinedList"/>
    <dgm:cxn modelId="{2C22E5B4-8DEF-46F2-A6F9-F10D2CB65B71}" type="presParOf" srcId="{C6BE46C3-DA7F-4D99-9965-94187A4C92F8}" destId="{409B0018-3BFB-43E8-B381-A830E9DCE2E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2696-6C33-45C5-BF95-196662C55CB0}">
      <dsp:nvSpPr>
        <dsp:cNvPr id="0" name=""/>
        <dsp:cNvSpPr/>
      </dsp:nvSpPr>
      <dsp:spPr>
        <a:xfrm>
          <a:off x="0" y="2047"/>
          <a:ext cx="545883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4A7E24-5990-4D41-B487-957060AB3C57}">
      <dsp:nvSpPr>
        <dsp:cNvPr id="0" name=""/>
        <dsp:cNvSpPr/>
      </dsp:nvSpPr>
      <dsp:spPr>
        <a:xfrm>
          <a:off x="0" y="2047"/>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Requirements</a:t>
          </a:r>
        </a:p>
      </dsp:txBody>
      <dsp:txXfrm>
        <a:off x="0" y="2047"/>
        <a:ext cx="5458837" cy="698070"/>
      </dsp:txXfrm>
    </dsp:sp>
    <dsp:sp modelId="{3D014579-7274-4BD7-953C-803747CA3B08}">
      <dsp:nvSpPr>
        <dsp:cNvPr id="0" name=""/>
        <dsp:cNvSpPr/>
      </dsp:nvSpPr>
      <dsp:spPr>
        <a:xfrm>
          <a:off x="0" y="700118"/>
          <a:ext cx="5458837"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99F050-6187-47E1-B52D-9ECBC6CF693D}">
      <dsp:nvSpPr>
        <dsp:cNvPr id="0" name=""/>
        <dsp:cNvSpPr/>
      </dsp:nvSpPr>
      <dsp:spPr>
        <a:xfrm>
          <a:off x="0" y="700118"/>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Architecture</a:t>
          </a:r>
        </a:p>
      </dsp:txBody>
      <dsp:txXfrm>
        <a:off x="0" y="700118"/>
        <a:ext cx="5458837" cy="698070"/>
      </dsp:txXfrm>
    </dsp:sp>
    <dsp:sp modelId="{07368214-1371-43C8-BD56-BBDEFF2E0391}">
      <dsp:nvSpPr>
        <dsp:cNvPr id="0" name=""/>
        <dsp:cNvSpPr/>
      </dsp:nvSpPr>
      <dsp:spPr>
        <a:xfrm>
          <a:off x="0" y="1398189"/>
          <a:ext cx="5458837"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79EEBA-77D4-4D46-A3F7-5BB240DFDFD9}">
      <dsp:nvSpPr>
        <dsp:cNvPr id="0" name=""/>
        <dsp:cNvSpPr/>
      </dsp:nvSpPr>
      <dsp:spPr>
        <a:xfrm>
          <a:off x="0" y="1398189"/>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Implementation</a:t>
          </a:r>
        </a:p>
      </dsp:txBody>
      <dsp:txXfrm>
        <a:off x="0" y="1398189"/>
        <a:ext cx="5458837" cy="698070"/>
      </dsp:txXfrm>
    </dsp:sp>
    <dsp:sp modelId="{6AFD02D0-78A1-440F-822C-819543CAE403}">
      <dsp:nvSpPr>
        <dsp:cNvPr id="0" name=""/>
        <dsp:cNvSpPr/>
      </dsp:nvSpPr>
      <dsp:spPr>
        <a:xfrm>
          <a:off x="0" y="2096260"/>
          <a:ext cx="5458837"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40E14B9-F142-486D-B4FA-BAB8DEE8740C}">
      <dsp:nvSpPr>
        <dsp:cNvPr id="0" name=""/>
        <dsp:cNvSpPr/>
      </dsp:nvSpPr>
      <dsp:spPr>
        <a:xfrm>
          <a:off x="0" y="2096260"/>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Testing</a:t>
          </a:r>
        </a:p>
      </dsp:txBody>
      <dsp:txXfrm>
        <a:off x="0" y="2096260"/>
        <a:ext cx="5458837" cy="698070"/>
      </dsp:txXfrm>
    </dsp:sp>
    <dsp:sp modelId="{858D3210-01EE-4AC3-BF3F-83EBBC9A92FD}">
      <dsp:nvSpPr>
        <dsp:cNvPr id="0" name=""/>
        <dsp:cNvSpPr/>
      </dsp:nvSpPr>
      <dsp:spPr>
        <a:xfrm>
          <a:off x="0" y="2794330"/>
          <a:ext cx="5458837"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B25BE5-56EE-431B-839C-566B4A936C6E}">
      <dsp:nvSpPr>
        <dsp:cNvPr id="0" name=""/>
        <dsp:cNvSpPr/>
      </dsp:nvSpPr>
      <dsp:spPr>
        <a:xfrm>
          <a:off x="0" y="2794330"/>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Non-functional Requirements</a:t>
          </a:r>
        </a:p>
      </dsp:txBody>
      <dsp:txXfrm>
        <a:off x="0" y="2794330"/>
        <a:ext cx="5458837" cy="698070"/>
      </dsp:txXfrm>
    </dsp:sp>
    <dsp:sp modelId="{BB599961-9808-4729-832D-705DD459281B}">
      <dsp:nvSpPr>
        <dsp:cNvPr id="0" name=""/>
        <dsp:cNvSpPr/>
      </dsp:nvSpPr>
      <dsp:spPr>
        <a:xfrm>
          <a:off x="0" y="3492401"/>
          <a:ext cx="545883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16498-CDE5-47EB-9C1F-8279EE8830BA}">
      <dsp:nvSpPr>
        <dsp:cNvPr id="0" name=""/>
        <dsp:cNvSpPr/>
      </dsp:nvSpPr>
      <dsp:spPr>
        <a:xfrm>
          <a:off x="0" y="3492401"/>
          <a:ext cx="5458837" cy="69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Demo</a:t>
          </a:r>
        </a:p>
      </dsp:txBody>
      <dsp:txXfrm>
        <a:off x="0" y="3492401"/>
        <a:ext cx="5458837" cy="6980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1/28/25</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1/28/25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48239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1/28/25</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1/28/25</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38881" y="417576"/>
            <a:ext cx="10909640" cy="1249394"/>
          </a:xfrm>
        </p:spPr>
        <p:txBody>
          <a:bodyPr anchor="ctr">
            <a:normAutofit/>
          </a:bodyPr>
          <a:lstStyle/>
          <a:p>
            <a:br>
              <a:rPr lang="en-US" sz="3600" dirty="0">
                <a:latin typeface="Franklin Gothic Book" panose="020B0503020102020204" pitchFamily="34" charset="0"/>
                <a:cs typeface="Segoe UI" panose="020B0502040204020203" pitchFamily="34" charset="0"/>
              </a:rPr>
            </a:br>
            <a:r>
              <a:rPr lang="en-US" sz="3600" dirty="0">
                <a:latin typeface="Franklin Gothic Book" panose="020B0503020102020204" pitchFamily="34" charset="0"/>
                <a:cs typeface="Segoe UI" panose="020B0502040204020203" pitchFamily="34" charset="0"/>
              </a:rPr>
              <a:t>Sensor Data Aggregation and Visualization System</a:t>
            </a:r>
          </a:p>
        </p:txBody>
      </p:sp>
      <p:sp>
        <p:nvSpPr>
          <p:cNvPr id="10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child juggling electronic devices&#10;&#10;Description automatically generated">
            <a:extLst>
              <a:ext uri="{FF2B5EF4-FFF2-40B4-BE49-F238E27FC236}">
                <a16:creationId xmlns:a16="http://schemas.microsoft.com/office/drawing/2014/main" id="{A706481B-6657-879D-EC50-895287139B70}"/>
              </a:ext>
            </a:extLst>
          </p:cNvPr>
          <p:cNvPicPr>
            <a:picLocks noChangeAspect="1"/>
          </p:cNvPicPr>
          <p:nvPr/>
        </p:nvPicPr>
        <p:blipFill rotWithShape="1">
          <a:blip r:embed="rId2">
            <a:extLst>
              <a:ext uri="{28A0092B-C50C-407E-A947-70E740481C1C}">
                <a14:useLocalDpi xmlns:a14="http://schemas.microsoft.com/office/drawing/2010/main" val="0"/>
              </a:ext>
            </a:extLst>
          </a:blip>
          <a:srcRect l="4797" r="10198"/>
          <a:stretch/>
        </p:blipFill>
        <p:spPr>
          <a:xfrm>
            <a:off x="2998697" y="2134941"/>
            <a:ext cx="6190007" cy="3586353"/>
          </a:xfrm>
          <a:prstGeom prst="rect">
            <a:avLst/>
          </a:prstGeom>
        </p:spPr>
      </p:pic>
    </p:spTree>
    <p:extLst>
      <p:ext uri="{BB962C8B-B14F-4D97-AF65-F5344CB8AC3E}">
        <p14:creationId xmlns:p14="http://schemas.microsoft.com/office/powerpoint/2010/main" val="3223989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49923-7840-97E5-166A-1C7808A3E74D}"/>
              </a:ext>
            </a:extLst>
          </p:cNvPr>
          <p:cNvSpPr>
            <a:spLocks noGrp="1"/>
          </p:cNvSpPr>
          <p:nvPr>
            <p:ph type="title"/>
          </p:nvPr>
        </p:nvSpPr>
        <p:spPr>
          <a:xfrm>
            <a:off x="838200" y="365125"/>
            <a:ext cx="10515600" cy="1325563"/>
          </a:xfrm>
        </p:spPr>
        <p:txBody>
          <a:bodyPr>
            <a:normAutofit/>
          </a:bodyPr>
          <a:lstStyle/>
          <a:p>
            <a:r>
              <a:rPr lang="en-US" sz="5400" dirty="0"/>
              <a:t>Non-Functional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D40181-8204-259A-648E-D7D2469F1763}"/>
              </a:ext>
            </a:extLst>
          </p:cNvPr>
          <p:cNvSpPr>
            <a:spLocks noGrp="1"/>
          </p:cNvSpPr>
          <p:nvPr>
            <p:ph idx="1"/>
          </p:nvPr>
        </p:nvSpPr>
        <p:spPr>
          <a:xfrm>
            <a:off x="838200" y="2128964"/>
            <a:ext cx="10515600" cy="4052380"/>
          </a:xfrm>
        </p:spPr>
        <p:txBody>
          <a:bodyPr>
            <a:normAutofit/>
          </a:bodyPr>
          <a:lstStyle/>
          <a:p>
            <a:r>
              <a:rPr lang="en-US" sz="2200" dirty="0"/>
              <a:t>Interoperability: The usage of custom protocol and adapter pattern allows for sensors over different communication channels to plug in to the communication board.</a:t>
            </a:r>
          </a:p>
          <a:p>
            <a:r>
              <a:rPr lang="en-US" sz="2200" dirty="0"/>
              <a:t>Flexibility: The custom protocol was designed in away that it allows for future extensibility of devices and incorporation of wide range of features.</a:t>
            </a:r>
          </a:p>
          <a:p>
            <a:r>
              <a:rPr lang="en-US" sz="2200" dirty="0"/>
              <a:t>Minimal packet size: Because of the usage of hexadecimal representation and binary encoding. A packet size was maintained without compromising of the features.</a:t>
            </a:r>
          </a:p>
          <a:p>
            <a:r>
              <a:rPr lang="en-US" sz="2200" dirty="0"/>
              <a:t>Security: Unnecessary data sharing was avoided, only functionally critical data was shared.</a:t>
            </a:r>
          </a:p>
          <a:p>
            <a:endParaRPr lang="en-US" sz="2200" dirty="0"/>
          </a:p>
          <a:p>
            <a:endParaRPr lang="en-US" sz="2200" dirty="0"/>
          </a:p>
        </p:txBody>
      </p:sp>
    </p:spTree>
    <p:extLst>
      <p:ext uri="{BB962C8B-B14F-4D97-AF65-F5344CB8AC3E}">
        <p14:creationId xmlns:p14="http://schemas.microsoft.com/office/powerpoint/2010/main" val="1007733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59F1648-D83E-B67A-1C20-3467D12CF273}"/>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Demo</a:t>
            </a: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66368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a:hlinkClick r:id="" action="ppaction://media"/>
            <a:extLst>
              <a:ext uri="{FF2B5EF4-FFF2-40B4-BE49-F238E27FC236}">
                <a16:creationId xmlns:a16="http://schemas.microsoft.com/office/drawing/2014/main" id="{F9C1AF7A-B851-25AA-8DAF-0AA0078F4E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6670" y="2019380"/>
            <a:ext cx="8807116" cy="4162345"/>
          </a:xfrm>
        </p:spPr>
      </p:pic>
    </p:spTree>
    <p:extLst>
      <p:ext uri="{BB962C8B-B14F-4D97-AF65-F5344CB8AC3E}">
        <p14:creationId xmlns:p14="http://schemas.microsoft.com/office/powerpoint/2010/main" val="4031000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6">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9F1648-D83E-B67A-1C20-3467D12CF273}"/>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dirty="0">
                <a:solidFill>
                  <a:srgbClr val="FFFFFF"/>
                </a:solidFill>
                <a:latin typeface="+mj-lt"/>
                <a:ea typeface="+mj-ea"/>
                <a:cs typeface="+mj-cs"/>
              </a:rPr>
              <a:t>Thank You</a:t>
            </a:r>
          </a:p>
        </p:txBody>
      </p:sp>
      <p:sp>
        <p:nvSpPr>
          <p:cNvPr id="29"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Right Double Quote">
            <a:extLst>
              <a:ext uri="{FF2B5EF4-FFF2-40B4-BE49-F238E27FC236}">
                <a16:creationId xmlns:a16="http://schemas.microsoft.com/office/drawing/2014/main" id="{A45509BC-CEE6-4FFB-6E7B-74399A979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Tree>
    <p:extLst>
      <p:ext uri="{BB962C8B-B14F-4D97-AF65-F5344CB8AC3E}">
        <p14:creationId xmlns:p14="http://schemas.microsoft.com/office/powerpoint/2010/main" val="33594128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Arc 14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5894962" y="479493"/>
            <a:ext cx="5458838" cy="1325563"/>
          </a:xfrm>
        </p:spPr>
        <p:txBody>
          <a:bodyPr>
            <a:normAutofit/>
          </a:bodyPr>
          <a:lstStyle/>
          <a:p>
            <a:r>
              <a:rPr lang="en-US">
                <a:latin typeface="Franklin Gothic Book" panose="020B0503020102020204" pitchFamily="34" charset="0"/>
                <a:cs typeface="Segoe UI" panose="020B0502040204020203" pitchFamily="34" charset="0"/>
              </a:rPr>
              <a:t>Outline</a:t>
            </a:r>
          </a:p>
        </p:txBody>
      </p:sp>
      <p:sp>
        <p:nvSpPr>
          <p:cNvPr id="149" name="Freeform: Shape 14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Open book with solid fill">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03183" y="1722922"/>
            <a:ext cx="3334366" cy="340734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42" name="Content Placeholder 2">
            <a:extLst>
              <a:ext uri="{FF2B5EF4-FFF2-40B4-BE49-F238E27FC236}">
                <a16:creationId xmlns:a16="http://schemas.microsoft.com/office/drawing/2014/main" id="{6D29FE9E-B6E7-7156-8A1D-E5A381C3B44C}"/>
              </a:ext>
            </a:extLst>
          </p:cNvPr>
          <p:cNvGraphicFramePr>
            <a:graphicFrameLocks noGrp="1"/>
          </p:cNvGraphicFramePr>
          <p:nvPr>
            <p:ph idx="1"/>
            <p:extLst>
              <p:ext uri="{D42A27DB-BD31-4B8C-83A1-F6EECF244321}">
                <p14:modId xmlns:p14="http://schemas.microsoft.com/office/powerpoint/2010/main" val="4098712234"/>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659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latin typeface="+mj-lt"/>
                <a:ea typeface="+mj-ea"/>
                <a:cs typeface="+mj-cs"/>
              </a:rPr>
              <a:t>Functional Requirements</a:t>
            </a:r>
          </a:p>
        </p:txBody>
      </p:sp>
      <p:sp>
        <p:nvSpPr>
          <p:cNvPr id="8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ontent Placeholder 2">
            <a:extLst>
              <a:ext uri="{FF2B5EF4-FFF2-40B4-BE49-F238E27FC236}">
                <a16:creationId xmlns:a16="http://schemas.microsoft.com/office/drawing/2014/main" id="{31EFD88C-EC41-4850-9D1D-676D6AEE0358}"/>
              </a:ext>
            </a:extLst>
          </p:cNvPr>
          <p:cNvSpPr>
            <a:spLocks noGrp="1"/>
          </p:cNvSpPr>
          <p:nvPr>
            <p:ph idx="1"/>
          </p:nvPr>
        </p:nvSpPr>
        <p:spPr>
          <a:xfrm>
            <a:off x="630936" y="2660904"/>
            <a:ext cx="4818888" cy="3547872"/>
          </a:xfrm>
        </p:spPr>
        <p:txBody>
          <a:bodyPr vert="horz" lIns="91440" tIns="45720" rIns="91440" bIns="45720" rtlCol="0" anchor="t">
            <a:normAutofit/>
          </a:bodyPr>
          <a:lstStyle/>
          <a:p>
            <a:pPr marL="114300" indent="-228600">
              <a:spcAft>
                <a:spcPts val="600"/>
              </a:spcAft>
              <a:buFont typeface="Arial" panose="020B0604020202020204" pitchFamily="34" charset="0"/>
              <a:buChar char="•"/>
            </a:pPr>
            <a:r>
              <a:rPr lang="en-US" sz="1700" dirty="0"/>
              <a:t>A development of user-friendly GUI application to aggregate and display the sensor data.</a:t>
            </a:r>
          </a:p>
          <a:p>
            <a:pPr marL="114300" indent="-228600">
              <a:spcAft>
                <a:spcPts val="600"/>
              </a:spcAft>
              <a:buFont typeface="Arial" panose="020B0604020202020204" pitchFamily="34" charset="0"/>
              <a:buChar char="•"/>
            </a:pPr>
            <a:r>
              <a:rPr lang="en-US" sz="1700" dirty="0"/>
              <a:t>A central communication board that connects the app and the sensors/sensor boards (</a:t>
            </a:r>
            <a:r>
              <a:rPr lang="en-US" sz="1700" dirty="0" err="1"/>
              <a:t>pico</a:t>
            </a:r>
            <a:r>
              <a:rPr lang="en-US" sz="1700" dirty="0"/>
              <a:t> w).</a:t>
            </a:r>
          </a:p>
          <a:p>
            <a:pPr marL="114300" indent="-228600">
              <a:spcAft>
                <a:spcPts val="600"/>
              </a:spcAft>
              <a:buFont typeface="Arial" panose="020B0604020202020204" pitchFamily="34" charset="0"/>
              <a:buChar char="•"/>
            </a:pPr>
            <a:r>
              <a:rPr lang="en-US" sz="1700" dirty="0"/>
              <a:t>Development of a Customized protocol that facilitates the communication between app and the sensors over different communication channels (1. App-communication board[UART] 2.board-bme680[i2c] 3. Communication Board to senor board(BLE)). </a:t>
            </a:r>
          </a:p>
        </p:txBody>
      </p:sp>
      <p:pic>
        <p:nvPicPr>
          <p:cNvPr id="6" name="Picture 5" descr="A clipboard with a check mark&#10;&#10;Description automatically generated">
            <a:extLst>
              <a:ext uri="{FF2B5EF4-FFF2-40B4-BE49-F238E27FC236}">
                <a16:creationId xmlns:a16="http://schemas.microsoft.com/office/drawing/2014/main" id="{70FBD30F-8826-785E-6EE4-22DD94CCF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1381887"/>
            <a:ext cx="5458968" cy="4094226"/>
          </a:xfrm>
          <a:prstGeom prst="rect">
            <a:avLst/>
          </a:prstGeom>
        </p:spPr>
      </p:pic>
    </p:spTree>
    <p:extLst>
      <p:ext uri="{BB962C8B-B14F-4D97-AF65-F5344CB8AC3E}">
        <p14:creationId xmlns:p14="http://schemas.microsoft.com/office/powerpoint/2010/main" val="397072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0BAC3-8B94-A658-415E-184DF675CC6E}"/>
              </a:ext>
            </a:extLst>
          </p:cNvPr>
          <p:cNvSpPr>
            <a:spLocks noGrp="1"/>
          </p:cNvSpPr>
          <p:nvPr>
            <p:ph type="title"/>
          </p:nvPr>
        </p:nvSpPr>
        <p:spPr>
          <a:xfrm>
            <a:off x="841248" y="205232"/>
            <a:ext cx="10506456" cy="1014984"/>
          </a:xfrm>
        </p:spPr>
        <p:txBody>
          <a:bodyPr anchor="b">
            <a:normAutofit/>
          </a:bodyPr>
          <a:lstStyle/>
          <a:p>
            <a:r>
              <a:rPr lang="en-US" dirty="0"/>
              <a:t>Architecture</a:t>
            </a:r>
          </a:p>
        </p:txBody>
      </p:sp>
      <p:sp>
        <p:nvSpPr>
          <p:cNvPr id="9"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 name="Content Placeholder 19" descr="A close-up of a computer chip&#10;&#10;Description automatically generated">
            <a:extLst>
              <a:ext uri="{FF2B5EF4-FFF2-40B4-BE49-F238E27FC236}">
                <a16:creationId xmlns:a16="http://schemas.microsoft.com/office/drawing/2014/main" id="{AE16AD42-64EA-197D-0BC6-82EA3A7C3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5570" y="4299088"/>
            <a:ext cx="1530857" cy="1024282"/>
          </a:xfrm>
        </p:spPr>
      </p:pic>
      <p:pic>
        <p:nvPicPr>
          <p:cNvPr id="21" name="Picture 20">
            <a:extLst>
              <a:ext uri="{FF2B5EF4-FFF2-40B4-BE49-F238E27FC236}">
                <a16:creationId xmlns:a16="http://schemas.microsoft.com/office/drawing/2014/main" id="{4DCDE7D0-4ED4-0777-F857-BCEA18769963}"/>
              </a:ext>
            </a:extLst>
          </p:cNvPr>
          <p:cNvPicPr>
            <a:picLocks noChangeAspect="1"/>
          </p:cNvPicPr>
          <p:nvPr/>
        </p:nvPicPr>
        <p:blipFill>
          <a:blip r:embed="rId3"/>
          <a:stretch>
            <a:fillRect/>
          </a:stretch>
        </p:blipFill>
        <p:spPr>
          <a:xfrm>
            <a:off x="8145145" y="4293253"/>
            <a:ext cx="1551888" cy="1040625"/>
          </a:xfrm>
          <a:prstGeom prst="rect">
            <a:avLst/>
          </a:prstGeom>
        </p:spPr>
      </p:pic>
      <p:pic>
        <p:nvPicPr>
          <p:cNvPr id="23" name="Picture 22" descr="A close-up of a silver square&#10;&#10;Description automatically generated">
            <a:extLst>
              <a:ext uri="{FF2B5EF4-FFF2-40B4-BE49-F238E27FC236}">
                <a16:creationId xmlns:a16="http://schemas.microsoft.com/office/drawing/2014/main" id="{4C05858B-74D6-5DFC-547D-C64750FF8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20000">
            <a:off x="5276548" y="2197853"/>
            <a:ext cx="1214349" cy="1214349"/>
          </a:xfrm>
          <a:prstGeom prst="rect">
            <a:avLst/>
          </a:prstGeom>
        </p:spPr>
      </p:pic>
      <p:pic>
        <p:nvPicPr>
          <p:cNvPr id="24" name="Picture 23">
            <a:extLst>
              <a:ext uri="{FF2B5EF4-FFF2-40B4-BE49-F238E27FC236}">
                <a16:creationId xmlns:a16="http://schemas.microsoft.com/office/drawing/2014/main" id="{4413A665-6D91-FDEF-9A33-9297F8BB7416}"/>
              </a:ext>
            </a:extLst>
          </p:cNvPr>
          <p:cNvPicPr>
            <a:picLocks noChangeAspect="1"/>
          </p:cNvPicPr>
          <p:nvPr/>
        </p:nvPicPr>
        <p:blipFill>
          <a:blip r:embed="rId5"/>
          <a:stretch>
            <a:fillRect/>
          </a:stretch>
        </p:blipFill>
        <p:spPr>
          <a:xfrm rot="1320000">
            <a:off x="8959946" y="2131548"/>
            <a:ext cx="1294815" cy="1300545"/>
          </a:xfrm>
          <a:prstGeom prst="rect">
            <a:avLst/>
          </a:prstGeom>
        </p:spPr>
      </p:pic>
      <p:pic>
        <p:nvPicPr>
          <p:cNvPr id="28" name="Picture 27" descr="A computer with a shield and a person on the screen&#10;&#10;Description automatically generated">
            <a:extLst>
              <a:ext uri="{FF2B5EF4-FFF2-40B4-BE49-F238E27FC236}">
                <a16:creationId xmlns:a16="http://schemas.microsoft.com/office/drawing/2014/main" id="{74A957A7-8C55-BE2A-8E37-D87430B73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693" y="4144799"/>
            <a:ext cx="1024283" cy="1024283"/>
          </a:xfrm>
          <a:prstGeom prst="rect">
            <a:avLst/>
          </a:prstGeom>
        </p:spPr>
      </p:pic>
      <p:cxnSp>
        <p:nvCxnSpPr>
          <p:cNvPr id="30" name="Straight Arrow Connector 29">
            <a:extLst>
              <a:ext uri="{FF2B5EF4-FFF2-40B4-BE49-F238E27FC236}">
                <a16:creationId xmlns:a16="http://schemas.microsoft.com/office/drawing/2014/main" id="{9D1EA3D5-2531-2CE8-416A-61B507921D36}"/>
              </a:ext>
            </a:extLst>
          </p:cNvPr>
          <p:cNvCxnSpPr>
            <a:cxnSpLocks/>
          </p:cNvCxnSpPr>
          <p:nvPr/>
        </p:nvCxnSpPr>
        <p:spPr>
          <a:xfrm flipH="1">
            <a:off x="6738730" y="4621696"/>
            <a:ext cx="2191044" cy="0"/>
          </a:xfrm>
          <a:prstGeom prst="straightConnector1">
            <a:avLst/>
          </a:prstGeom>
          <a:ln>
            <a:noFill/>
            <a:headEnd type="triangle"/>
            <a:tailEnd type="triangle"/>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0">
            <a:schemeClr val="accent1"/>
          </a:fillRef>
          <a:effectRef idx="0">
            <a:schemeClr val="accent1"/>
          </a:effectRef>
          <a:fontRef idx="minor">
            <a:schemeClr val="tx1"/>
          </a:fontRef>
        </p:style>
      </p:cxnSp>
      <p:pic>
        <p:nvPicPr>
          <p:cNvPr id="37" name="Graphic 36" descr="Arrow Right outline">
            <a:extLst>
              <a:ext uri="{FF2B5EF4-FFF2-40B4-BE49-F238E27FC236}">
                <a16:creationId xmlns:a16="http://schemas.microsoft.com/office/drawing/2014/main" id="{15770D14-AD8E-4DD4-9F2F-940CE7ECD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5575" y="4092166"/>
            <a:ext cx="914400" cy="914400"/>
          </a:xfrm>
          <a:prstGeom prst="rect">
            <a:avLst/>
          </a:prstGeom>
        </p:spPr>
      </p:pic>
      <p:pic>
        <p:nvPicPr>
          <p:cNvPr id="39" name="Picture 38">
            <a:extLst>
              <a:ext uri="{FF2B5EF4-FFF2-40B4-BE49-F238E27FC236}">
                <a16:creationId xmlns:a16="http://schemas.microsoft.com/office/drawing/2014/main" id="{C641DD96-AFFD-5E00-EA5E-5CBC9B8E0095}"/>
              </a:ext>
            </a:extLst>
          </p:cNvPr>
          <p:cNvPicPr>
            <a:picLocks noChangeAspect="1"/>
          </p:cNvPicPr>
          <p:nvPr/>
        </p:nvPicPr>
        <p:blipFill>
          <a:blip r:embed="rId9"/>
          <a:stretch>
            <a:fillRect/>
          </a:stretch>
        </p:blipFill>
        <p:spPr>
          <a:xfrm rot="18212814">
            <a:off x="8680343" y="3232726"/>
            <a:ext cx="914479" cy="914479"/>
          </a:xfrm>
          <a:prstGeom prst="rect">
            <a:avLst/>
          </a:prstGeom>
        </p:spPr>
      </p:pic>
      <p:pic>
        <p:nvPicPr>
          <p:cNvPr id="40" name="Picture 39">
            <a:extLst>
              <a:ext uri="{FF2B5EF4-FFF2-40B4-BE49-F238E27FC236}">
                <a16:creationId xmlns:a16="http://schemas.microsoft.com/office/drawing/2014/main" id="{F58590D5-5D49-7F2F-429A-22EAEE951600}"/>
              </a:ext>
            </a:extLst>
          </p:cNvPr>
          <p:cNvPicPr>
            <a:picLocks noChangeAspect="1"/>
          </p:cNvPicPr>
          <p:nvPr/>
        </p:nvPicPr>
        <p:blipFill>
          <a:blip r:embed="rId10"/>
          <a:stretch>
            <a:fillRect/>
          </a:stretch>
        </p:blipFill>
        <p:spPr>
          <a:xfrm>
            <a:off x="4609548" y="3042779"/>
            <a:ext cx="1274174" cy="1274174"/>
          </a:xfrm>
          <a:prstGeom prst="rect">
            <a:avLst/>
          </a:prstGeom>
        </p:spPr>
      </p:pic>
      <p:pic>
        <p:nvPicPr>
          <p:cNvPr id="41" name="Picture 40">
            <a:extLst>
              <a:ext uri="{FF2B5EF4-FFF2-40B4-BE49-F238E27FC236}">
                <a16:creationId xmlns:a16="http://schemas.microsoft.com/office/drawing/2014/main" id="{ACE1C9B2-D6B4-2A40-EB73-B4A617CACC17}"/>
              </a:ext>
            </a:extLst>
          </p:cNvPr>
          <p:cNvPicPr>
            <a:picLocks noChangeAspect="1"/>
          </p:cNvPicPr>
          <p:nvPr/>
        </p:nvPicPr>
        <p:blipFill>
          <a:blip r:embed="rId9"/>
          <a:stretch>
            <a:fillRect/>
          </a:stretch>
        </p:blipFill>
        <p:spPr>
          <a:xfrm>
            <a:off x="2375833" y="4328559"/>
            <a:ext cx="1489933" cy="914479"/>
          </a:xfrm>
          <a:prstGeom prst="rect">
            <a:avLst/>
          </a:prstGeom>
        </p:spPr>
      </p:pic>
      <p:pic>
        <p:nvPicPr>
          <p:cNvPr id="42" name="Picture 41">
            <a:extLst>
              <a:ext uri="{FF2B5EF4-FFF2-40B4-BE49-F238E27FC236}">
                <a16:creationId xmlns:a16="http://schemas.microsoft.com/office/drawing/2014/main" id="{58E2CADE-CF82-EA7D-998D-67899C3C3DE5}"/>
              </a:ext>
            </a:extLst>
          </p:cNvPr>
          <p:cNvPicPr>
            <a:picLocks noChangeAspect="1"/>
          </p:cNvPicPr>
          <p:nvPr/>
        </p:nvPicPr>
        <p:blipFill>
          <a:blip r:embed="rId10"/>
          <a:stretch>
            <a:fillRect/>
          </a:stretch>
        </p:blipFill>
        <p:spPr>
          <a:xfrm rot="10542050">
            <a:off x="4929606" y="3108857"/>
            <a:ext cx="1274174" cy="1274174"/>
          </a:xfrm>
          <a:prstGeom prst="rect">
            <a:avLst/>
          </a:prstGeom>
        </p:spPr>
      </p:pic>
      <p:pic>
        <p:nvPicPr>
          <p:cNvPr id="43" name="Picture 42">
            <a:extLst>
              <a:ext uri="{FF2B5EF4-FFF2-40B4-BE49-F238E27FC236}">
                <a16:creationId xmlns:a16="http://schemas.microsoft.com/office/drawing/2014/main" id="{65258714-C90E-5927-F59D-0A41AE306A88}"/>
              </a:ext>
            </a:extLst>
          </p:cNvPr>
          <p:cNvPicPr>
            <a:picLocks noChangeAspect="1"/>
          </p:cNvPicPr>
          <p:nvPr/>
        </p:nvPicPr>
        <p:blipFill>
          <a:blip r:embed="rId11"/>
          <a:stretch>
            <a:fillRect/>
          </a:stretch>
        </p:blipFill>
        <p:spPr>
          <a:xfrm>
            <a:off x="8720818" y="3062890"/>
            <a:ext cx="1371719" cy="1371719"/>
          </a:xfrm>
          <a:prstGeom prst="rect">
            <a:avLst/>
          </a:prstGeom>
        </p:spPr>
      </p:pic>
      <p:pic>
        <p:nvPicPr>
          <p:cNvPr id="44" name="Picture 43">
            <a:extLst>
              <a:ext uri="{FF2B5EF4-FFF2-40B4-BE49-F238E27FC236}">
                <a16:creationId xmlns:a16="http://schemas.microsoft.com/office/drawing/2014/main" id="{31A1850A-1656-9914-A06C-461EF04CCF0E}"/>
              </a:ext>
            </a:extLst>
          </p:cNvPr>
          <p:cNvPicPr>
            <a:picLocks noChangeAspect="1"/>
          </p:cNvPicPr>
          <p:nvPr/>
        </p:nvPicPr>
        <p:blipFill>
          <a:blip r:embed="rId11"/>
          <a:stretch>
            <a:fillRect/>
          </a:stretch>
        </p:blipFill>
        <p:spPr>
          <a:xfrm rot="3600310">
            <a:off x="6201210" y="4197029"/>
            <a:ext cx="1371719" cy="1371719"/>
          </a:xfrm>
          <a:prstGeom prst="rect">
            <a:avLst/>
          </a:prstGeom>
        </p:spPr>
      </p:pic>
      <p:pic>
        <p:nvPicPr>
          <p:cNvPr id="46" name="Graphic 45" descr="Cloud outline">
            <a:extLst>
              <a:ext uri="{FF2B5EF4-FFF2-40B4-BE49-F238E27FC236}">
                <a16:creationId xmlns:a16="http://schemas.microsoft.com/office/drawing/2014/main" id="{518A1EB5-46B9-255B-1312-0898D12E56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3018" y="2714375"/>
            <a:ext cx="1156591" cy="1156591"/>
          </a:xfrm>
          <a:prstGeom prst="rect">
            <a:avLst/>
          </a:prstGeom>
        </p:spPr>
      </p:pic>
      <p:sp>
        <p:nvSpPr>
          <p:cNvPr id="47" name="TextBox 46">
            <a:extLst>
              <a:ext uri="{FF2B5EF4-FFF2-40B4-BE49-F238E27FC236}">
                <a16:creationId xmlns:a16="http://schemas.microsoft.com/office/drawing/2014/main" id="{806432E6-45EA-DD6E-2A3B-762ECA4A4E28}"/>
              </a:ext>
            </a:extLst>
          </p:cNvPr>
          <p:cNvSpPr txBox="1"/>
          <p:nvPr/>
        </p:nvSpPr>
        <p:spPr>
          <a:xfrm>
            <a:off x="4311784" y="3153133"/>
            <a:ext cx="914400" cy="369332"/>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I2C</a:t>
            </a:r>
          </a:p>
        </p:txBody>
      </p:sp>
      <p:pic>
        <p:nvPicPr>
          <p:cNvPr id="48" name="Picture 47">
            <a:extLst>
              <a:ext uri="{FF2B5EF4-FFF2-40B4-BE49-F238E27FC236}">
                <a16:creationId xmlns:a16="http://schemas.microsoft.com/office/drawing/2014/main" id="{20B3E4EC-F110-6C1C-849C-3E34431C34BD}"/>
              </a:ext>
            </a:extLst>
          </p:cNvPr>
          <p:cNvPicPr>
            <a:picLocks noChangeAspect="1"/>
          </p:cNvPicPr>
          <p:nvPr/>
        </p:nvPicPr>
        <p:blipFill>
          <a:blip r:embed="rId14"/>
          <a:stretch>
            <a:fillRect/>
          </a:stretch>
        </p:blipFill>
        <p:spPr>
          <a:xfrm>
            <a:off x="6297343" y="3325552"/>
            <a:ext cx="1152244" cy="1158340"/>
          </a:xfrm>
          <a:prstGeom prst="rect">
            <a:avLst/>
          </a:prstGeom>
        </p:spPr>
      </p:pic>
      <p:sp>
        <p:nvSpPr>
          <p:cNvPr id="49" name="TextBox 48">
            <a:extLst>
              <a:ext uri="{FF2B5EF4-FFF2-40B4-BE49-F238E27FC236}">
                <a16:creationId xmlns:a16="http://schemas.microsoft.com/office/drawing/2014/main" id="{885C6008-D8E2-6DA6-E55E-CDB685351138}"/>
              </a:ext>
            </a:extLst>
          </p:cNvPr>
          <p:cNvSpPr txBox="1"/>
          <p:nvPr/>
        </p:nvSpPr>
        <p:spPr>
          <a:xfrm>
            <a:off x="6579993" y="3801607"/>
            <a:ext cx="914400" cy="369332"/>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BLE</a:t>
            </a:r>
          </a:p>
        </p:txBody>
      </p:sp>
      <p:sp>
        <p:nvSpPr>
          <p:cNvPr id="50" name="TextBox 49">
            <a:extLst>
              <a:ext uri="{FF2B5EF4-FFF2-40B4-BE49-F238E27FC236}">
                <a16:creationId xmlns:a16="http://schemas.microsoft.com/office/drawing/2014/main" id="{5B072845-35EA-20A0-885B-94D8B38AAEEC}"/>
              </a:ext>
            </a:extLst>
          </p:cNvPr>
          <p:cNvSpPr txBox="1"/>
          <p:nvPr/>
        </p:nvSpPr>
        <p:spPr>
          <a:xfrm>
            <a:off x="2452151" y="5171280"/>
            <a:ext cx="2470940" cy="369332"/>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serial - Port</a:t>
            </a:r>
          </a:p>
        </p:txBody>
      </p:sp>
      <p:pic>
        <p:nvPicPr>
          <p:cNvPr id="52" name="Picture 51">
            <a:extLst>
              <a:ext uri="{FF2B5EF4-FFF2-40B4-BE49-F238E27FC236}">
                <a16:creationId xmlns:a16="http://schemas.microsoft.com/office/drawing/2014/main" id="{6FC09265-8B43-C54F-2351-125AD5F5EA3B}"/>
              </a:ext>
            </a:extLst>
          </p:cNvPr>
          <p:cNvPicPr>
            <a:picLocks noChangeAspect="1"/>
          </p:cNvPicPr>
          <p:nvPr/>
        </p:nvPicPr>
        <p:blipFill>
          <a:blip r:embed="rId15"/>
          <a:stretch>
            <a:fillRect/>
          </a:stretch>
        </p:blipFill>
        <p:spPr>
          <a:xfrm rot="10800000">
            <a:off x="2213065" y="4593850"/>
            <a:ext cx="1493649" cy="914479"/>
          </a:xfrm>
          <a:prstGeom prst="rect">
            <a:avLst/>
          </a:prstGeom>
        </p:spPr>
      </p:pic>
      <p:sp>
        <p:nvSpPr>
          <p:cNvPr id="53" name="TextBox 52">
            <a:extLst>
              <a:ext uri="{FF2B5EF4-FFF2-40B4-BE49-F238E27FC236}">
                <a16:creationId xmlns:a16="http://schemas.microsoft.com/office/drawing/2014/main" id="{14A545E7-EB02-9DAA-0B8A-0EEDCEFF515B}"/>
              </a:ext>
            </a:extLst>
          </p:cNvPr>
          <p:cNvSpPr txBox="1"/>
          <p:nvPr/>
        </p:nvSpPr>
        <p:spPr>
          <a:xfrm>
            <a:off x="1903843" y="4303999"/>
            <a:ext cx="2470940" cy="369332"/>
          </a:xfrm>
          <a:prstGeom prst="rect">
            <a:avLst/>
          </a:prstGeom>
          <a:noFill/>
        </p:spPr>
        <p:txBody>
          <a:bodyPr wrap="square" rtlCol="0">
            <a:spAutoFit/>
          </a:bodyPr>
          <a:lstStyle/>
          <a:p>
            <a:r>
              <a:rPr lang="en-US" dirty="0">
                <a:latin typeface="Dreaming Outloud Pro" panose="020F0502020204030204" pitchFamily="66" charset="0"/>
                <a:cs typeface="Dreaming Outloud Pro" panose="020F0502020204030204" pitchFamily="66" charset="0"/>
              </a:rPr>
              <a:t>Customized protocol</a:t>
            </a:r>
          </a:p>
        </p:txBody>
      </p:sp>
      <p:sp>
        <p:nvSpPr>
          <p:cNvPr id="55" name="TextBox 54">
            <a:extLst>
              <a:ext uri="{FF2B5EF4-FFF2-40B4-BE49-F238E27FC236}">
                <a16:creationId xmlns:a16="http://schemas.microsoft.com/office/drawing/2014/main" id="{62A1B8D3-86E2-486D-0F37-9369D5457C8C}"/>
              </a:ext>
            </a:extLst>
          </p:cNvPr>
          <p:cNvSpPr txBox="1"/>
          <p:nvPr/>
        </p:nvSpPr>
        <p:spPr>
          <a:xfrm rot="10800000" flipV="1">
            <a:off x="3976569" y="5500912"/>
            <a:ext cx="2170121" cy="369332"/>
          </a:xfrm>
          <a:prstGeom prst="rect">
            <a:avLst/>
          </a:prstGeom>
          <a:noFill/>
        </p:spPr>
        <p:txBody>
          <a:bodyPr wrap="square" rtlCol="0">
            <a:spAutoFit/>
          </a:bodyPr>
          <a:lstStyle/>
          <a:p>
            <a:r>
              <a:rPr lang="en-US" b="1" dirty="0">
                <a:latin typeface="Eras Bold ITC" panose="020F0502020204030204" pitchFamily="34" charset="0"/>
              </a:rPr>
              <a:t>CENTRAL PICO</a:t>
            </a:r>
          </a:p>
        </p:txBody>
      </p:sp>
      <p:sp>
        <p:nvSpPr>
          <p:cNvPr id="56" name="TextBox 55">
            <a:extLst>
              <a:ext uri="{FF2B5EF4-FFF2-40B4-BE49-F238E27FC236}">
                <a16:creationId xmlns:a16="http://schemas.microsoft.com/office/drawing/2014/main" id="{8BE6FB63-4792-1519-7DB1-D92ADB8A756F}"/>
              </a:ext>
            </a:extLst>
          </p:cNvPr>
          <p:cNvSpPr txBox="1"/>
          <p:nvPr/>
        </p:nvSpPr>
        <p:spPr>
          <a:xfrm rot="10800000" flipV="1">
            <a:off x="7533914" y="5505302"/>
            <a:ext cx="2940129" cy="369332"/>
          </a:xfrm>
          <a:prstGeom prst="rect">
            <a:avLst/>
          </a:prstGeom>
          <a:noFill/>
        </p:spPr>
        <p:txBody>
          <a:bodyPr wrap="square" rtlCol="0">
            <a:spAutoFit/>
          </a:bodyPr>
          <a:lstStyle/>
          <a:p>
            <a:r>
              <a:rPr lang="en-US" b="1" dirty="0">
                <a:latin typeface="Eras Bold ITC" panose="020F0502020204030204" pitchFamily="34" charset="0"/>
              </a:rPr>
              <a:t>BLE PERIPHERAL PICO</a:t>
            </a:r>
          </a:p>
        </p:txBody>
      </p:sp>
      <p:sp>
        <p:nvSpPr>
          <p:cNvPr id="57" name="TextBox 56">
            <a:extLst>
              <a:ext uri="{FF2B5EF4-FFF2-40B4-BE49-F238E27FC236}">
                <a16:creationId xmlns:a16="http://schemas.microsoft.com/office/drawing/2014/main" id="{F5458FD2-F5CB-6D62-1723-5FDB7812287D}"/>
              </a:ext>
            </a:extLst>
          </p:cNvPr>
          <p:cNvSpPr txBox="1"/>
          <p:nvPr/>
        </p:nvSpPr>
        <p:spPr>
          <a:xfrm>
            <a:off x="753693" y="5146458"/>
            <a:ext cx="1435193" cy="646331"/>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GUI APP (SERVER)</a:t>
            </a:r>
          </a:p>
        </p:txBody>
      </p:sp>
      <p:sp>
        <p:nvSpPr>
          <p:cNvPr id="58" name="TextBox 57">
            <a:extLst>
              <a:ext uri="{FF2B5EF4-FFF2-40B4-BE49-F238E27FC236}">
                <a16:creationId xmlns:a16="http://schemas.microsoft.com/office/drawing/2014/main" id="{82809DF6-1AB0-EF06-2D32-1366E51E6C5C}"/>
              </a:ext>
            </a:extLst>
          </p:cNvPr>
          <p:cNvSpPr txBox="1"/>
          <p:nvPr/>
        </p:nvSpPr>
        <p:spPr>
          <a:xfrm>
            <a:off x="3938155" y="6010896"/>
            <a:ext cx="2641837" cy="369332"/>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Communication Board</a:t>
            </a:r>
          </a:p>
        </p:txBody>
      </p:sp>
      <p:sp>
        <p:nvSpPr>
          <p:cNvPr id="59" name="TextBox 58">
            <a:extLst>
              <a:ext uri="{FF2B5EF4-FFF2-40B4-BE49-F238E27FC236}">
                <a16:creationId xmlns:a16="http://schemas.microsoft.com/office/drawing/2014/main" id="{2885F5D5-0820-2EC6-E9EF-99C1C2B8B38C}"/>
              </a:ext>
            </a:extLst>
          </p:cNvPr>
          <p:cNvSpPr txBox="1"/>
          <p:nvPr/>
        </p:nvSpPr>
        <p:spPr>
          <a:xfrm>
            <a:off x="8102810" y="6010896"/>
            <a:ext cx="1947392" cy="369332"/>
          </a:xfrm>
          <a:prstGeom prst="rect">
            <a:avLst/>
          </a:prstGeom>
          <a:noFill/>
        </p:spPr>
        <p:txBody>
          <a:bodyPr wrap="square" rtlCol="0">
            <a:spAutoFit/>
          </a:bodyPr>
          <a:lstStyle/>
          <a:p>
            <a:r>
              <a:rPr lang="en-US" dirty="0">
                <a:latin typeface="Dreaming Outloud Pro" panose="03050502040302030504" pitchFamily="66" charset="0"/>
                <a:cs typeface="Dreaming Outloud Pro" panose="03050502040302030504" pitchFamily="66" charset="0"/>
              </a:rPr>
              <a:t>Sensor Board</a:t>
            </a:r>
          </a:p>
        </p:txBody>
      </p:sp>
    </p:spTree>
    <p:extLst>
      <p:ext uri="{BB962C8B-B14F-4D97-AF65-F5344CB8AC3E}">
        <p14:creationId xmlns:p14="http://schemas.microsoft.com/office/powerpoint/2010/main" val="4045770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49923-7840-97E5-166A-1C7808A3E74D}"/>
              </a:ext>
            </a:extLst>
          </p:cNvPr>
          <p:cNvSpPr>
            <a:spLocks noGrp="1"/>
          </p:cNvSpPr>
          <p:nvPr>
            <p:ph type="title"/>
          </p:nvPr>
        </p:nvSpPr>
        <p:spPr>
          <a:xfrm>
            <a:off x="838200" y="365125"/>
            <a:ext cx="10515600" cy="1325563"/>
          </a:xfrm>
        </p:spPr>
        <p:txBody>
          <a:bodyPr>
            <a:normAutofit/>
          </a:bodyPr>
          <a:lstStyle/>
          <a:p>
            <a:r>
              <a:rPr lang="en-US" sz="5400" dirty="0" err="1"/>
              <a:t>Contd</a:t>
            </a:r>
            <a:r>
              <a:rPr lang="en-US" sz="5400" dirty="0"/>
              <a: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D40181-8204-259A-648E-D7D2469F1763}"/>
              </a:ext>
            </a:extLst>
          </p:cNvPr>
          <p:cNvSpPr>
            <a:spLocks noGrp="1"/>
          </p:cNvSpPr>
          <p:nvPr>
            <p:ph idx="1"/>
          </p:nvPr>
        </p:nvSpPr>
        <p:spPr>
          <a:xfrm>
            <a:off x="838200" y="2128964"/>
            <a:ext cx="10515600" cy="4052380"/>
          </a:xfrm>
        </p:spPr>
        <p:txBody>
          <a:bodyPr>
            <a:normAutofit/>
          </a:bodyPr>
          <a:lstStyle/>
          <a:p>
            <a:r>
              <a:rPr lang="en-US" sz="2200" dirty="0"/>
              <a:t>When user requests for a functionality(Clicking button on GUI), the app sends the command(reads) to communication board.</a:t>
            </a:r>
          </a:p>
          <a:p>
            <a:r>
              <a:rPr lang="en-US" sz="2200" dirty="0"/>
              <a:t>Now the communication board connects &amp; routes the request to respective sensor/sensor board.</a:t>
            </a:r>
          </a:p>
          <a:p>
            <a:r>
              <a:rPr lang="en-US" sz="2200" dirty="0"/>
              <a:t>And the board fetches the data from the respective sensor and routes a response command back to the user.</a:t>
            </a:r>
          </a:p>
        </p:txBody>
      </p:sp>
    </p:spTree>
    <p:extLst>
      <p:ext uri="{BB962C8B-B14F-4D97-AF65-F5344CB8AC3E}">
        <p14:creationId xmlns:p14="http://schemas.microsoft.com/office/powerpoint/2010/main" val="1106255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249923-7840-97E5-166A-1C7808A3E74D}"/>
              </a:ext>
            </a:extLst>
          </p:cNvPr>
          <p:cNvSpPr>
            <a:spLocks noGrp="1"/>
          </p:cNvSpPr>
          <p:nvPr>
            <p:ph type="title"/>
          </p:nvPr>
        </p:nvSpPr>
        <p:spPr>
          <a:xfrm>
            <a:off x="1137034" y="609600"/>
            <a:ext cx="4784796" cy="1330840"/>
          </a:xfrm>
        </p:spPr>
        <p:txBody>
          <a:bodyPr>
            <a:normAutofit/>
          </a:bodyPr>
          <a:lstStyle/>
          <a:p>
            <a:r>
              <a:rPr lang="en-US"/>
              <a:t>Implementation</a:t>
            </a:r>
          </a:p>
        </p:txBody>
      </p:sp>
      <p:sp>
        <p:nvSpPr>
          <p:cNvPr id="3" name="Content Placeholder 2">
            <a:extLst>
              <a:ext uri="{FF2B5EF4-FFF2-40B4-BE49-F238E27FC236}">
                <a16:creationId xmlns:a16="http://schemas.microsoft.com/office/drawing/2014/main" id="{47D40181-8204-259A-648E-D7D2469F1763}"/>
              </a:ext>
            </a:extLst>
          </p:cNvPr>
          <p:cNvSpPr>
            <a:spLocks noGrp="1"/>
          </p:cNvSpPr>
          <p:nvPr>
            <p:ph idx="1"/>
          </p:nvPr>
        </p:nvSpPr>
        <p:spPr>
          <a:xfrm>
            <a:off x="1137034" y="2194102"/>
            <a:ext cx="4438036" cy="3908585"/>
          </a:xfrm>
        </p:spPr>
        <p:txBody>
          <a:bodyPr>
            <a:normAutofit/>
          </a:bodyPr>
          <a:lstStyle/>
          <a:p>
            <a:r>
              <a:rPr lang="en-US" sz="1400" dirty="0"/>
              <a:t>A custom protocol was developed for the communication between our app and central communication board.</a:t>
            </a:r>
          </a:p>
          <a:p>
            <a:r>
              <a:rPr lang="en-US" sz="1400" dirty="0"/>
              <a:t>To ensure Interoperability from the central </a:t>
            </a:r>
            <a:r>
              <a:rPr lang="en-US" sz="1400" dirty="0" err="1"/>
              <a:t>pico’s</a:t>
            </a:r>
            <a:r>
              <a:rPr lang="en-US" sz="1400" dirty="0"/>
              <a:t> perspective between the i2c and BLE connection, An adapter design pattern was used.</a:t>
            </a:r>
          </a:p>
          <a:p>
            <a:r>
              <a:rPr lang="en-US" sz="1400" dirty="0"/>
              <a:t>Two communication channels were used to connect with the sensors( one BME680 connected over i2c and other over BLE).</a:t>
            </a:r>
          </a:p>
          <a:p>
            <a:r>
              <a:rPr lang="en-US" sz="1400" dirty="0"/>
              <a:t>This protocol was implemented over serial UART interface.</a:t>
            </a:r>
          </a:p>
          <a:p>
            <a:r>
              <a:rPr lang="en-US" sz="1400" dirty="0"/>
              <a:t>PyQt5 library was used for developing GUI and matplotlib was used for visualization.</a:t>
            </a:r>
          </a:p>
        </p:txBody>
      </p:sp>
      <p:pic>
        <p:nvPicPr>
          <p:cNvPr id="12" name="Picture 11">
            <a:extLst>
              <a:ext uri="{FF2B5EF4-FFF2-40B4-BE49-F238E27FC236}">
                <a16:creationId xmlns:a16="http://schemas.microsoft.com/office/drawing/2014/main" id="{318AEF4E-5747-6A17-C47F-AD062B0B688D}"/>
              </a:ext>
            </a:extLst>
          </p:cNvPr>
          <p:cNvPicPr>
            <a:picLocks noChangeAspect="1"/>
          </p:cNvPicPr>
          <p:nvPr/>
        </p:nvPicPr>
        <p:blipFill>
          <a:blip r:embed="rId2">
            <a:extLst>
              <a:ext uri="{28A0092B-C50C-407E-A947-70E740481C1C}">
                <a14:useLocalDpi xmlns:a14="http://schemas.microsoft.com/office/drawing/2010/main" val="0"/>
              </a:ext>
            </a:extLst>
          </a:blip>
          <a:srcRect t="1935" b="1935"/>
          <a:stretch/>
        </p:blipFill>
        <p:spPr>
          <a:xfrm rot="10800000">
            <a:off x="6880610" y="768962"/>
            <a:ext cx="4737650" cy="5342290"/>
          </a:xfrm>
          <a:prstGeom prst="rect">
            <a:avLst/>
          </a:prstGeom>
        </p:spPr>
      </p:pic>
    </p:spTree>
    <p:extLst>
      <p:ext uri="{BB962C8B-B14F-4D97-AF65-F5344CB8AC3E}">
        <p14:creationId xmlns:p14="http://schemas.microsoft.com/office/powerpoint/2010/main" val="277523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188DF6B-33B2-3A01-83B7-E3AC65CD826F}"/>
              </a:ext>
            </a:extLst>
          </p:cNvPr>
          <p:cNvSpPr/>
          <p:nvPr/>
        </p:nvSpPr>
        <p:spPr>
          <a:xfrm>
            <a:off x="1811683" y="2038983"/>
            <a:ext cx="1277156" cy="304826"/>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Chanel id</a:t>
            </a:r>
          </a:p>
        </p:txBody>
      </p:sp>
      <p:sp>
        <p:nvSpPr>
          <p:cNvPr id="12" name="Rectangle: Single Corner Snipped 11">
            <a:extLst>
              <a:ext uri="{FF2B5EF4-FFF2-40B4-BE49-F238E27FC236}">
                <a16:creationId xmlns:a16="http://schemas.microsoft.com/office/drawing/2014/main" id="{9306EAD5-8A7D-751D-5FAE-1A2ED083AE1B}"/>
              </a:ext>
            </a:extLst>
          </p:cNvPr>
          <p:cNvSpPr/>
          <p:nvPr/>
        </p:nvSpPr>
        <p:spPr>
          <a:xfrm>
            <a:off x="3090065" y="2056171"/>
            <a:ext cx="1128378" cy="304826"/>
          </a:xfrm>
          <a:prstGeom prst="snip1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Device id</a:t>
            </a:r>
          </a:p>
        </p:txBody>
      </p:sp>
      <p:sp>
        <p:nvSpPr>
          <p:cNvPr id="15" name="Rectangle: Top Corners Snipped 14">
            <a:extLst>
              <a:ext uri="{FF2B5EF4-FFF2-40B4-BE49-F238E27FC236}">
                <a16:creationId xmlns:a16="http://schemas.microsoft.com/office/drawing/2014/main" id="{C6AEB780-BD14-515F-EAAC-FFB170393C4B}"/>
              </a:ext>
            </a:extLst>
          </p:cNvPr>
          <p:cNvSpPr/>
          <p:nvPr/>
        </p:nvSpPr>
        <p:spPr>
          <a:xfrm>
            <a:off x="4223729" y="2065581"/>
            <a:ext cx="1765207" cy="322286"/>
          </a:xfrm>
          <a:prstGeom prst="snip2Same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Device type id</a:t>
            </a:r>
          </a:p>
        </p:txBody>
      </p:sp>
      <p:sp>
        <p:nvSpPr>
          <p:cNvPr id="17" name="Rectangle: Diagonal Corners Rounded 16">
            <a:extLst>
              <a:ext uri="{FF2B5EF4-FFF2-40B4-BE49-F238E27FC236}">
                <a16:creationId xmlns:a16="http://schemas.microsoft.com/office/drawing/2014/main" id="{654BFD31-17C1-18FA-93E9-4DCEB8F0280F}"/>
              </a:ext>
            </a:extLst>
          </p:cNvPr>
          <p:cNvSpPr/>
          <p:nvPr/>
        </p:nvSpPr>
        <p:spPr>
          <a:xfrm>
            <a:off x="410266" y="2023382"/>
            <a:ext cx="1401417" cy="32228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Protocol id</a:t>
            </a:r>
          </a:p>
        </p:txBody>
      </p:sp>
      <p:sp>
        <p:nvSpPr>
          <p:cNvPr id="18" name="Rectangle: Top Corners Rounded 17">
            <a:extLst>
              <a:ext uri="{FF2B5EF4-FFF2-40B4-BE49-F238E27FC236}">
                <a16:creationId xmlns:a16="http://schemas.microsoft.com/office/drawing/2014/main" id="{885947D7-1DBB-CA0F-B983-D36DC4D95910}"/>
              </a:ext>
            </a:extLst>
          </p:cNvPr>
          <p:cNvSpPr/>
          <p:nvPr/>
        </p:nvSpPr>
        <p:spPr>
          <a:xfrm>
            <a:off x="6000972" y="2070339"/>
            <a:ext cx="1448788" cy="299833"/>
          </a:xfrm>
          <a:prstGeom prst="round2Same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id</a:t>
            </a:r>
          </a:p>
        </p:txBody>
      </p:sp>
      <p:sp>
        <p:nvSpPr>
          <p:cNvPr id="19" name="Rectangle: Top Corners One Rounded and One Snipped 18">
            <a:extLst>
              <a:ext uri="{FF2B5EF4-FFF2-40B4-BE49-F238E27FC236}">
                <a16:creationId xmlns:a16="http://schemas.microsoft.com/office/drawing/2014/main" id="{350D50CB-F66A-7AD6-3490-7DC28E84DE7F}"/>
              </a:ext>
            </a:extLst>
          </p:cNvPr>
          <p:cNvSpPr/>
          <p:nvPr/>
        </p:nvSpPr>
        <p:spPr>
          <a:xfrm>
            <a:off x="7412855" y="2071905"/>
            <a:ext cx="1192236" cy="322286"/>
          </a:xfrm>
          <a:prstGeom prst="snip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 params</a:t>
            </a:r>
          </a:p>
        </p:txBody>
      </p:sp>
      <p:sp>
        <p:nvSpPr>
          <p:cNvPr id="20" name="Rectangle: Rounded Corners 19">
            <a:extLst>
              <a:ext uri="{FF2B5EF4-FFF2-40B4-BE49-F238E27FC236}">
                <a16:creationId xmlns:a16="http://schemas.microsoft.com/office/drawing/2014/main" id="{E788D522-5769-9E70-513E-168AA8F331B9}"/>
              </a:ext>
            </a:extLst>
          </p:cNvPr>
          <p:cNvSpPr/>
          <p:nvPr/>
        </p:nvSpPr>
        <p:spPr>
          <a:xfrm>
            <a:off x="9562601" y="2088885"/>
            <a:ext cx="1192236" cy="322286"/>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Param n-1</a:t>
            </a:r>
          </a:p>
        </p:txBody>
      </p:sp>
      <p:sp>
        <p:nvSpPr>
          <p:cNvPr id="21" name="Rectangle: Diagonal Corners Rounded 20">
            <a:extLst>
              <a:ext uri="{FF2B5EF4-FFF2-40B4-BE49-F238E27FC236}">
                <a16:creationId xmlns:a16="http://schemas.microsoft.com/office/drawing/2014/main" id="{CB220A66-43CB-63AC-C7C8-399A033D5920}"/>
              </a:ext>
            </a:extLst>
          </p:cNvPr>
          <p:cNvSpPr/>
          <p:nvPr/>
        </p:nvSpPr>
        <p:spPr>
          <a:xfrm>
            <a:off x="10763618" y="2072198"/>
            <a:ext cx="1192235" cy="322286"/>
          </a:xfrm>
          <a:prstGeom prst="round2Diag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Param n</a:t>
            </a:r>
          </a:p>
        </p:txBody>
      </p:sp>
      <p:pic>
        <p:nvPicPr>
          <p:cNvPr id="22" name="Picture 21">
            <a:extLst>
              <a:ext uri="{FF2B5EF4-FFF2-40B4-BE49-F238E27FC236}">
                <a16:creationId xmlns:a16="http://schemas.microsoft.com/office/drawing/2014/main" id="{768AB13B-A0E3-D584-367F-E4A5FAA78F5C}"/>
              </a:ext>
            </a:extLst>
          </p:cNvPr>
          <p:cNvPicPr>
            <a:picLocks noChangeAspect="1"/>
          </p:cNvPicPr>
          <p:nvPr/>
        </p:nvPicPr>
        <p:blipFill>
          <a:blip r:embed="rId3"/>
          <a:stretch>
            <a:fillRect/>
          </a:stretch>
        </p:blipFill>
        <p:spPr>
          <a:xfrm>
            <a:off x="397288" y="4492215"/>
            <a:ext cx="1414395" cy="493819"/>
          </a:xfrm>
          <a:prstGeom prst="rect">
            <a:avLst/>
          </a:prstGeom>
        </p:spPr>
      </p:pic>
      <p:pic>
        <p:nvPicPr>
          <p:cNvPr id="23" name="Picture 22">
            <a:extLst>
              <a:ext uri="{FF2B5EF4-FFF2-40B4-BE49-F238E27FC236}">
                <a16:creationId xmlns:a16="http://schemas.microsoft.com/office/drawing/2014/main" id="{1F3BB460-4C13-D0E1-5077-3563171C3A99}"/>
              </a:ext>
            </a:extLst>
          </p:cNvPr>
          <p:cNvPicPr>
            <a:picLocks noChangeAspect="1"/>
          </p:cNvPicPr>
          <p:nvPr/>
        </p:nvPicPr>
        <p:blipFill>
          <a:blip r:embed="rId4"/>
          <a:stretch>
            <a:fillRect/>
          </a:stretch>
        </p:blipFill>
        <p:spPr>
          <a:xfrm>
            <a:off x="1811683" y="4480742"/>
            <a:ext cx="1292464" cy="493819"/>
          </a:xfrm>
          <a:prstGeom prst="rect">
            <a:avLst/>
          </a:prstGeom>
        </p:spPr>
      </p:pic>
      <p:pic>
        <p:nvPicPr>
          <p:cNvPr id="24" name="Picture 23">
            <a:extLst>
              <a:ext uri="{FF2B5EF4-FFF2-40B4-BE49-F238E27FC236}">
                <a16:creationId xmlns:a16="http://schemas.microsoft.com/office/drawing/2014/main" id="{8E2F463D-492B-7161-02A0-EA56C007A99C}"/>
              </a:ext>
            </a:extLst>
          </p:cNvPr>
          <p:cNvPicPr>
            <a:picLocks noChangeAspect="1"/>
          </p:cNvPicPr>
          <p:nvPr/>
        </p:nvPicPr>
        <p:blipFill>
          <a:blip r:embed="rId5"/>
          <a:stretch>
            <a:fillRect/>
          </a:stretch>
        </p:blipFill>
        <p:spPr>
          <a:xfrm>
            <a:off x="3104147" y="4492934"/>
            <a:ext cx="1152244" cy="493819"/>
          </a:xfrm>
          <a:prstGeom prst="rect">
            <a:avLst/>
          </a:prstGeom>
        </p:spPr>
      </p:pic>
      <p:pic>
        <p:nvPicPr>
          <p:cNvPr id="25" name="Picture 24">
            <a:extLst>
              <a:ext uri="{FF2B5EF4-FFF2-40B4-BE49-F238E27FC236}">
                <a16:creationId xmlns:a16="http://schemas.microsoft.com/office/drawing/2014/main" id="{CC378E83-2AC4-F142-4DD7-9C08818F4028}"/>
              </a:ext>
            </a:extLst>
          </p:cNvPr>
          <p:cNvPicPr>
            <a:picLocks noChangeAspect="1"/>
          </p:cNvPicPr>
          <p:nvPr/>
        </p:nvPicPr>
        <p:blipFill>
          <a:blip r:embed="rId6"/>
          <a:stretch>
            <a:fillRect/>
          </a:stretch>
        </p:blipFill>
        <p:spPr>
          <a:xfrm>
            <a:off x="4241105" y="4489166"/>
            <a:ext cx="1774090" cy="499915"/>
          </a:xfrm>
          <a:prstGeom prst="rect">
            <a:avLst/>
          </a:prstGeom>
        </p:spPr>
      </p:pic>
      <p:sp>
        <p:nvSpPr>
          <p:cNvPr id="30" name="TextBox 29">
            <a:extLst>
              <a:ext uri="{FF2B5EF4-FFF2-40B4-BE49-F238E27FC236}">
                <a16:creationId xmlns:a16="http://schemas.microsoft.com/office/drawing/2014/main" id="{4AAE02DE-BF71-4583-B118-DB118ED95DC9}"/>
              </a:ext>
            </a:extLst>
          </p:cNvPr>
          <p:cNvSpPr txBox="1"/>
          <p:nvPr/>
        </p:nvSpPr>
        <p:spPr>
          <a:xfrm>
            <a:off x="231802" y="570486"/>
            <a:ext cx="3425797" cy="523220"/>
          </a:xfrm>
          <a:prstGeom prst="rect">
            <a:avLst/>
          </a:prstGeom>
          <a:noFill/>
        </p:spPr>
        <p:txBody>
          <a:bodyPr wrap="square" rtlCol="0">
            <a:spAutoFit/>
          </a:bodyPr>
          <a:lstStyle/>
          <a:p>
            <a:r>
              <a:rPr lang="en-US" sz="2800" b="1" dirty="0">
                <a:latin typeface="Dreaming Outloud Pro" panose="03050502040302030504" pitchFamily="66" charset="0"/>
                <a:cs typeface="Dreaming Outloud Pro" panose="03050502040302030504" pitchFamily="66" charset="0"/>
              </a:rPr>
              <a:t>CUSTOM</a:t>
            </a:r>
            <a:r>
              <a:rPr lang="en-US" sz="2800" b="1" dirty="0"/>
              <a:t> </a:t>
            </a:r>
            <a:r>
              <a:rPr lang="en-US" sz="2800" b="1" dirty="0">
                <a:latin typeface="Dreaming Outloud Pro" panose="03050502040302030504" pitchFamily="66" charset="0"/>
                <a:cs typeface="Dreaming Outloud Pro" panose="03050502040302030504" pitchFamily="66" charset="0"/>
              </a:rPr>
              <a:t>PROTOCOL</a:t>
            </a:r>
          </a:p>
        </p:txBody>
      </p:sp>
      <p:sp>
        <p:nvSpPr>
          <p:cNvPr id="31" name="TextBox 30">
            <a:extLst>
              <a:ext uri="{FF2B5EF4-FFF2-40B4-BE49-F238E27FC236}">
                <a16:creationId xmlns:a16="http://schemas.microsoft.com/office/drawing/2014/main" id="{C5B16152-1B01-4A4B-F3AC-1FF37D2187B3}"/>
              </a:ext>
            </a:extLst>
          </p:cNvPr>
          <p:cNvSpPr txBox="1"/>
          <p:nvPr/>
        </p:nvSpPr>
        <p:spPr>
          <a:xfrm>
            <a:off x="231802" y="1458054"/>
            <a:ext cx="3230880" cy="461665"/>
          </a:xfrm>
          <a:prstGeom prst="rect">
            <a:avLst/>
          </a:prstGeom>
          <a:noFill/>
        </p:spPr>
        <p:txBody>
          <a:bodyPr wrap="square" rtlCol="0">
            <a:spAutoFit/>
          </a:bodyPr>
          <a:lstStyle/>
          <a:p>
            <a:r>
              <a:rPr lang="en-US" sz="2400" dirty="0"/>
              <a:t>Request Structure</a:t>
            </a:r>
          </a:p>
        </p:txBody>
      </p:sp>
      <p:sp>
        <p:nvSpPr>
          <p:cNvPr id="33" name="TextBox 32">
            <a:extLst>
              <a:ext uri="{FF2B5EF4-FFF2-40B4-BE49-F238E27FC236}">
                <a16:creationId xmlns:a16="http://schemas.microsoft.com/office/drawing/2014/main" id="{37C4A78F-5D28-87FA-A386-75F0A5C903F8}"/>
              </a:ext>
            </a:extLst>
          </p:cNvPr>
          <p:cNvSpPr txBox="1"/>
          <p:nvPr/>
        </p:nvSpPr>
        <p:spPr>
          <a:xfrm>
            <a:off x="79402" y="3980782"/>
            <a:ext cx="3230880" cy="461665"/>
          </a:xfrm>
          <a:prstGeom prst="rect">
            <a:avLst/>
          </a:prstGeom>
          <a:noFill/>
        </p:spPr>
        <p:txBody>
          <a:bodyPr wrap="square" rtlCol="0">
            <a:spAutoFit/>
          </a:bodyPr>
          <a:lstStyle/>
          <a:p>
            <a:r>
              <a:rPr lang="en-US" sz="2400" dirty="0"/>
              <a:t>Response Structure</a:t>
            </a:r>
          </a:p>
        </p:txBody>
      </p:sp>
      <p:pic>
        <p:nvPicPr>
          <p:cNvPr id="35" name="Graphic 34" descr="Line arrow: Clockwise curve outline">
            <a:extLst>
              <a:ext uri="{FF2B5EF4-FFF2-40B4-BE49-F238E27FC236}">
                <a16:creationId xmlns:a16="http://schemas.microsoft.com/office/drawing/2014/main" id="{D46B39B8-C368-6B58-D637-FCEBA9F9CD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76629">
            <a:off x="392267" y="2347372"/>
            <a:ext cx="1306288" cy="1306288"/>
          </a:xfrm>
          <a:prstGeom prst="rect">
            <a:avLst/>
          </a:prstGeom>
        </p:spPr>
      </p:pic>
      <p:sp>
        <p:nvSpPr>
          <p:cNvPr id="36" name="TextBox 35">
            <a:extLst>
              <a:ext uri="{FF2B5EF4-FFF2-40B4-BE49-F238E27FC236}">
                <a16:creationId xmlns:a16="http://schemas.microsoft.com/office/drawing/2014/main" id="{C55956F2-C1E9-7929-CB6D-69A64E6CF297}"/>
              </a:ext>
            </a:extLst>
          </p:cNvPr>
          <p:cNvSpPr txBox="1"/>
          <p:nvPr/>
        </p:nvSpPr>
        <p:spPr>
          <a:xfrm>
            <a:off x="1619184" y="3114070"/>
            <a:ext cx="3723897" cy="584775"/>
          </a:xfrm>
          <a:prstGeom prst="rect">
            <a:avLst/>
          </a:prstGeom>
          <a:noFill/>
        </p:spPr>
        <p:txBody>
          <a:bodyPr wrap="square" rtlCol="0">
            <a:spAutoFit/>
          </a:bodyPr>
          <a:lstStyle/>
          <a:p>
            <a:r>
              <a:rPr lang="en-US" sz="3200" dirty="0"/>
              <a:t>- - - - - - - - - - - - - - - - </a:t>
            </a:r>
          </a:p>
        </p:txBody>
      </p:sp>
      <p:sp>
        <p:nvSpPr>
          <p:cNvPr id="37" name="Oval 36">
            <a:extLst>
              <a:ext uri="{FF2B5EF4-FFF2-40B4-BE49-F238E27FC236}">
                <a16:creationId xmlns:a16="http://schemas.microsoft.com/office/drawing/2014/main" id="{1E1CCBF7-C020-51A1-E18F-F64A205BF61D}"/>
              </a:ext>
            </a:extLst>
          </p:cNvPr>
          <p:cNvSpPr/>
          <p:nvPr/>
        </p:nvSpPr>
        <p:spPr>
          <a:xfrm>
            <a:off x="5519420" y="3141545"/>
            <a:ext cx="1056637" cy="49381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Bytes</a:t>
            </a:r>
          </a:p>
        </p:txBody>
      </p:sp>
      <p:sp>
        <p:nvSpPr>
          <p:cNvPr id="38" name="TextBox 37">
            <a:extLst>
              <a:ext uri="{FF2B5EF4-FFF2-40B4-BE49-F238E27FC236}">
                <a16:creationId xmlns:a16="http://schemas.microsoft.com/office/drawing/2014/main" id="{562E6B0D-56E0-E1A8-AA0E-6B518BEF38F7}"/>
              </a:ext>
            </a:extLst>
          </p:cNvPr>
          <p:cNvSpPr txBox="1"/>
          <p:nvPr/>
        </p:nvSpPr>
        <p:spPr>
          <a:xfrm>
            <a:off x="6884161" y="3050589"/>
            <a:ext cx="3723897" cy="584775"/>
          </a:xfrm>
          <a:prstGeom prst="rect">
            <a:avLst/>
          </a:prstGeom>
          <a:noFill/>
        </p:spPr>
        <p:txBody>
          <a:bodyPr wrap="square" rtlCol="0">
            <a:spAutoFit/>
          </a:bodyPr>
          <a:lstStyle/>
          <a:p>
            <a:r>
              <a:rPr lang="en-US" sz="3200" dirty="0"/>
              <a:t>- - - - - - - - - - - - - - - - </a:t>
            </a:r>
          </a:p>
        </p:txBody>
      </p:sp>
      <p:pic>
        <p:nvPicPr>
          <p:cNvPr id="39" name="Graphic 38" descr="Line arrow: Clockwise curve outline">
            <a:extLst>
              <a:ext uri="{FF2B5EF4-FFF2-40B4-BE49-F238E27FC236}">
                <a16:creationId xmlns:a16="http://schemas.microsoft.com/office/drawing/2014/main" id="{9FF64B85-47B7-C3EB-D1C1-BCB3BD076D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76629">
            <a:off x="402150" y="4847042"/>
            <a:ext cx="1306288" cy="1306288"/>
          </a:xfrm>
          <a:prstGeom prst="rect">
            <a:avLst/>
          </a:prstGeom>
        </p:spPr>
      </p:pic>
      <p:sp>
        <p:nvSpPr>
          <p:cNvPr id="40" name="TextBox 39">
            <a:extLst>
              <a:ext uri="{FF2B5EF4-FFF2-40B4-BE49-F238E27FC236}">
                <a16:creationId xmlns:a16="http://schemas.microsoft.com/office/drawing/2014/main" id="{B2EAD28F-E0AF-46A3-ADDD-558D567DF675}"/>
              </a:ext>
            </a:extLst>
          </p:cNvPr>
          <p:cNvSpPr txBox="1"/>
          <p:nvPr/>
        </p:nvSpPr>
        <p:spPr>
          <a:xfrm>
            <a:off x="1694842" y="5585182"/>
            <a:ext cx="3723897" cy="584775"/>
          </a:xfrm>
          <a:prstGeom prst="rect">
            <a:avLst/>
          </a:prstGeom>
          <a:noFill/>
        </p:spPr>
        <p:txBody>
          <a:bodyPr wrap="square" rtlCol="0">
            <a:spAutoFit/>
          </a:bodyPr>
          <a:lstStyle/>
          <a:p>
            <a:r>
              <a:rPr lang="en-US" sz="3200" dirty="0"/>
              <a:t>- - - - - - - - - - - - - - - - </a:t>
            </a:r>
          </a:p>
        </p:txBody>
      </p:sp>
      <p:sp>
        <p:nvSpPr>
          <p:cNvPr id="41" name="Oval 40">
            <a:extLst>
              <a:ext uri="{FF2B5EF4-FFF2-40B4-BE49-F238E27FC236}">
                <a16:creationId xmlns:a16="http://schemas.microsoft.com/office/drawing/2014/main" id="{624FE6D3-179B-328E-FDE4-B3D734B34E9C}"/>
              </a:ext>
            </a:extLst>
          </p:cNvPr>
          <p:cNvSpPr/>
          <p:nvPr/>
        </p:nvSpPr>
        <p:spPr>
          <a:xfrm>
            <a:off x="5519420" y="5595973"/>
            <a:ext cx="1056637" cy="49381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Bytes</a:t>
            </a:r>
          </a:p>
        </p:txBody>
      </p:sp>
      <p:sp>
        <p:nvSpPr>
          <p:cNvPr id="42" name="TextBox 41">
            <a:extLst>
              <a:ext uri="{FF2B5EF4-FFF2-40B4-BE49-F238E27FC236}">
                <a16:creationId xmlns:a16="http://schemas.microsoft.com/office/drawing/2014/main" id="{A9374909-5E10-EC34-7CE5-0D9992190791}"/>
              </a:ext>
            </a:extLst>
          </p:cNvPr>
          <p:cNvSpPr txBox="1"/>
          <p:nvPr/>
        </p:nvSpPr>
        <p:spPr>
          <a:xfrm>
            <a:off x="6909888" y="5505017"/>
            <a:ext cx="3723897" cy="584775"/>
          </a:xfrm>
          <a:prstGeom prst="rect">
            <a:avLst/>
          </a:prstGeom>
          <a:noFill/>
        </p:spPr>
        <p:txBody>
          <a:bodyPr wrap="square" rtlCol="0">
            <a:spAutoFit/>
          </a:bodyPr>
          <a:lstStyle/>
          <a:p>
            <a:r>
              <a:rPr lang="en-US" sz="3200" dirty="0"/>
              <a:t>- - - - - - - - - - - - - - - - </a:t>
            </a:r>
          </a:p>
        </p:txBody>
      </p:sp>
      <p:pic>
        <p:nvPicPr>
          <p:cNvPr id="44" name="Graphic 43" descr="Line arrow: Counter-clockwise curve outline">
            <a:extLst>
              <a:ext uri="{FF2B5EF4-FFF2-40B4-BE49-F238E27FC236}">
                <a16:creationId xmlns:a16="http://schemas.microsoft.com/office/drawing/2014/main" id="{3E4DE59E-2DD9-EDEB-D07C-1193B5D02E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303801">
            <a:off x="10469047" y="2325110"/>
            <a:ext cx="1307592" cy="1450957"/>
          </a:xfrm>
          <a:prstGeom prst="rect">
            <a:avLst/>
          </a:prstGeom>
        </p:spPr>
      </p:pic>
      <p:pic>
        <p:nvPicPr>
          <p:cNvPr id="45" name="Graphic 44" descr="Line arrow: Counter-clockwise curve outline">
            <a:extLst>
              <a:ext uri="{FF2B5EF4-FFF2-40B4-BE49-F238E27FC236}">
                <a16:creationId xmlns:a16="http://schemas.microsoft.com/office/drawing/2014/main" id="{0CD6DE80-EA4F-7558-014B-1E0DCDA44F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303801">
            <a:off x="10469047" y="4774708"/>
            <a:ext cx="1307592" cy="1450957"/>
          </a:xfrm>
          <a:prstGeom prst="rect">
            <a:avLst/>
          </a:prstGeom>
        </p:spPr>
      </p:pic>
      <p:cxnSp>
        <p:nvCxnSpPr>
          <p:cNvPr id="53" name="Connector: Curved 52">
            <a:extLst>
              <a:ext uri="{FF2B5EF4-FFF2-40B4-BE49-F238E27FC236}">
                <a16:creationId xmlns:a16="http://schemas.microsoft.com/office/drawing/2014/main" id="{63AE86E0-083F-A785-5292-DCF788258158}"/>
              </a:ext>
            </a:extLst>
          </p:cNvPr>
          <p:cNvCxnSpPr>
            <a:cxnSpLocks/>
          </p:cNvCxnSpPr>
          <p:nvPr/>
        </p:nvCxnSpPr>
        <p:spPr>
          <a:xfrm>
            <a:off x="2337736" y="2439574"/>
            <a:ext cx="918215" cy="902549"/>
          </a:xfrm>
          <a:prstGeom prst="curvedConnector3">
            <a:avLst>
              <a:gd name="adj1" fmla="val 3119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C71F1E63-EB4D-F7A3-A4BC-1732F025ED87}"/>
              </a:ext>
            </a:extLst>
          </p:cNvPr>
          <p:cNvCxnSpPr>
            <a:cxnSpLocks/>
          </p:cNvCxnSpPr>
          <p:nvPr/>
        </p:nvCxnSpPr>
        <p:spPr>
          <a:xfrm rot="16200000" flipH="1">
            <a:off x="3406708" y="2568603"/>
            <a:ext cx="896664" cy="652082"/>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Connector: Curved 55">
            <a:extLst>
              <a:ext uri="{FF2B5EF4-FFF2-40B4-BE49-F238E27FC236}">
                <a16:creationId xmlns:a16="http://schemas.microsoft.com/office/drawing/2014/main" id="{88B71544-16EA-288D-4C6C-D083EC907D21}"/>
              </a:ext>
            </a:extLst>
          </p:cNvPr>
          <p:cNvCxnSpPr>
            <a:cxnSpLocks/>
          </p:cNvCxnSpPr>
          <p:nvPr/>
        </p:nvCxnSpPr>
        <p:spPr>
          <a:xfrm rot="16200000" flipH="1">
            <a:off x="4498945" y="5100404"/>
            <a:ext cx="891539" cy="662793"/>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Connector: Curved 56">
            <a:extLst>
              <a:ext uri="{FF2B5EF4-FFF2-40B4-BE49-F238E27FC236}">
                <a16:creationId xmlns:a16="http://schemas.microsoft.com/office/drawing/2014/main" id="{A9DB6A4D-0D1F-D9F6-3FBC-D3D7CE765E07}"/>
              </a:ext>
            </a:extLst>
          </p:cNvPr>
          <p:cNvCxnSpPr>
            <a:cxnSpLocks/>
          </p:cNvCxnSpPr>
          <p:nvPr/>
        </p:nvCxnSpPr>
        <p:spPr>
          <a:xfrm rot="16200000" flipH="1">
            <a:off x="6334090" y="5125165"/>
            <a:ext cx="874965" cy="469173"/>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FBF52D47-8E15-6DAC-8658-A34F58AC4683}"/>
              </a:ext>
            </a:extLst>
          </p:cNvPr>
          <p:cNvCxnSpPr>
            <a:cxnSpLocks/>
          </p:cNvCxnSpPr>
          <p:nvPr/>
        </p:nvCxnSpPr>
        <p:spPr>
          <a:xfrm rot="5400000">
            <a:off x="7448145" y="2551390"/>
            <a:ext cx="868485" cy="712979"/>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Arc 60">
            <a:extLst>
              <a:ext uri="{FF2B5EF4-FFF2-40B4-BE49-F238E27FC236}">
                <a16:creationId xmlns:a16="http://schemas.microsoft.com/office/drawing/2014/main" id="{3FC8ADF7-C7DF-3F03-9B9C-66487C72C1ED}"/>
              </a:ext>
            </a:extLst>
          </p:cNvPr>
          <p:cNvSpPr/>
          <p:nvPr/>
        </p:nvSpPr>
        <p:spPr>
          <a:xfrm rot="4620822">
            <a:off x="8462031" y="4372711"/>
            <a:ext cx="1439068" cy="1525188"/>
          </a:xfrm>
          <a:prstGeom prst="arc">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62" name="Connector: Curved 61">
            <a:extLst>
              <a:ext uri="{FF2B5EF4-FFF2-40B4-BE49-F238E27FC236}">
                <a16:creationId xmlns:a16="http://schemas.microsoft.com/office/drawing/2014/main" id="{FF9E694E-E2C8-BE4D-2B9F-7CA14BE958C0}"/>
              </a:ext>
            </a:extLst>
          </p:cNvPr>
          <p:cNvCxnSpPr>
            <a:cxnSpLocks/>
          </p:cNvCxnSpPr>
          <p:nvPr/>
        </p:nvCxnSpPr>
        <p:spPr>
          <a:xfrm rot="16200000" flipH="1">
            <a:off x="2159150" y="5117963"/>
            <a:ext cx="856849" cy="592987"/>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Connector: Curved 62">
            <a:extLst>
              <a:ext uri="{FF2B5EF4-FFF2-40B4-BE49-F238E27FC236}">
                <a16:creationId xmlns:a16="http://schemas.microsoft.com/office/drawing/2014/main" id="{2D85860D-856C-9E40-293D-CFDA8BD13FCE}"/>
              </a:ext>
            </a:extLst>
          </p:cNvPr>
          <p:cNvCxnSpPr>
            <a:cxnSpLocks/>
          </p:cNvCxnSpPr>
          <p:nvPr/>
        </p:nvCxnSpPr>
        <p:spPr>
          <a:xfrm rot="16200000" flipH="1">
            <a:off x="3327670" y="5050884"/>
            <a:ext cx="811370" cy="681669"/>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Connector: Curved 92">
            <a:extLst>
              <a:ext uri="{FF2B5EF4-FFF2-40B4-BE49-F238E27FC236}">
                <a16:creationId xmlns:a16="http://schemas.microsoft.com/office/drawing/2014/main" id="{24B06226-B9F7-7F42-1E15-6DB6448989CF}"/>
              </a:ext>
            </a:extLst>
          </p:cNvPr>
          <p:cNvCxnSpPr>
            <a:cxnSpLocks/>
          </p:cNvCxnSpPr>
          <p:nvPr/>
        </p:nvCxnSpPr>
        <p:spPr>
          <a:xfrm rot="16200000" flipH="1">
            <a:off x="4598006" y="2706955"/>
            <a:ext cx="721683" cy="634522"/>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Connector: Curved 94">
            <a:extLst>
              <a:ext uri="{FF2B5EF4-FFF2-40B4-BE49-F238E27FC236}">
                <a16:creationId xmlns:a16="http://schemas.microsoft.com/office/drawing/2014/main" id="{E5BD0C98-0D0E-D11C-3223-F5321F8DFA67}"/>
              </a:ext>
            </a:extLst>
          </p:cNvPr>
          <p:cNvCxnSpPr>
            <a:cxnSpLocks/>
          </p:cNvCxnSpPr>
          <p:nvPr/>
        </p:nvCxnSpPr>
        <p:spPr>
          <a:xfrm rot="16200000" flipH="1">
            <a:off x="6212092" y="2676534"/>
            <a:ext cx="874965" cy="469173"/>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Connector: Curved 95">
            <a:extLst>
              <a:ext uri="{FF2B5EF4-FFF2-40B4-BE49-F238E27FC236}">
                <a16:creationId xmlns:a16="http://schemas.microsoft.com/office/drawing/2014/main" id="{631203EF-3C09-AD37-BCBD-B89EBB6B44C1}"/>
              </a:ext>
            </a:extLst>
          </p:cNvPr>
          <p:cNvCxnSpPr>
            <a:cxnSpLocks/>
          </p:cNvCxnSpPr>
          <p:nvPr/>
        </p:nvCxnSpPr>
        <p:spPr>
          <a:xfrm rot="5400000">
            <a:off x="7457677" y="5001694"/>
            <a:ext cx="836491" cy="782224"/>
          </a:xfrm>
          <a:prstGeom prst="curvedConnector3">
            <a:avLst>
              <a:gd name="adj1" fmla="val 50000"/>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Arc 98">
            <a:extLst>
              <a:ext uri="{FF2B5EF4-FFF2-40B4-BE49-F238E27FC236}">
                <a16:creationId xmlns:a16="http://schemas.microsoft.com/office/drawing/2014/main" id="{0A2CFCD1-117E-FE6D-8035-5FCA2E25A9A5}"/>
              </a:ext>
            </a:extLst>
          </p:cNvPr>
          <p:cNvSpPr/>
          <p:nvPr/>
        </p:nvSpPr>
        <p:spPr>
          <a:xfrm rot="4620822">
            <a:off x="8799121" y="1886210"/>
            <a:ext cx="1439068" cy="1525188"/>
          </a:xfrm>
          <a:prstGeom prst="arc">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4B38B2DD-5638-DB64-F0E3-4685B18C7D5F}"/>
              </a:ext>
            </a:extLst>
          </p:cNvPr>
          <p:cNvSpPr/>
          <p:nvPr/>
        </p:nvSpPr>
        <p:spPr>
          <a:xfrm>
            <a:off x="1041093" y="2473637"/>
            <a:ext cx="254000" cy="25856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101" name="Picture 100">
            <a:extLst>
              <a:ext uri="{FF2B5EF4-FFF2-40B4-BE49-F238E27FC236}">
                <a16:creationId xmlns:a16="http://schemas.microsoft.com/office/drawing/2014/main" id="{120EED52-B580-9B95-D9BD-981C993C7B45}"/>
              </a:ext>
            </a:extLst>
          </p:cNvPr>
          <p:cNvPicPr>
            <a:picLocks noChangeAspect="1"/>
          </p:cNvPicPr>
          <p:nvPr/>
        </p:nvPicPr>
        <p:blipFill>
          <a:blip r:embed="rId11"/>
          <a:stretch>
            <a:fillRect/>
          </a:stretch>
        </p:blipFill>
        <p:spPr>
          <a:xfrm>
            <a:off x="959102" y="5047533"/>
            <a:ext cx="402371" cy="499915"/>
          </a:xfrm>
          <a:prstGeom prst="rect">
            <a:avLst/>
          </a:prstGeom>
        </p:spPr>
      </p:pic>
      <p:pic>
        <p:nvPicPr>
          <p:cNvPr id="102" name="Picture 101">
            <a:extLst>
              <a:ext uri="{FF2B5EF4-FFF2-40B4-BE49-F238E27FC236}">
                <a16:creationId xmlns:a16="http://schemas.microsoft.com/office/drawing/2014/main" id="{BE9E6C76-3BF3-9747-68B1-1A9700B16149}"/>
              </a:ext>
            </a:extLst>
          </p:cNvPr>
          <p:cNvPicPr>
            <a:picLocks noChangeAspect="1"/>
          </p:cNvPicPr>
          <p:nvPr/>
        </p:nvPicPr>
        <p:blipFill>
          <a:blip r:embed="rId11"/>
          <a:stretch>
            <a:fillRect/>
          </a:stretch>
        </p:blipFill>
        <p:spPr>
          <a:xfrm>
            <a:off x="2359711" y="4914541"/>
            <a:ext cx="402371" cy="499915"/>
          </a:xfrm>
          <a:prstGeom prst="rect">
            <a:avLst/>
          </a:prstGeom>
        </p:spPr>
      </p:pic>
      <p:pic>
        <p:nvPicPr>
          <p:cNvPr id="103" name="Picture 102">
            <a:extLst>
              <a:ext uri="{FF2B5EF4-FFF2-40B4-BE49-F238E27FC236}">
                <a16:creationId xmlns:a16="http://schemas.microsoft.com/office/drawing/2014/main" id="{4B643C39-3226-9624-ABFF-BFCCC307FBD0}"/>
              </a:ext>
            </a:extLst>
          </p:cNvPr>
          <p:cNvPicPr>
            <a:picLocks noChangeAspect="1"/>
          </p:cNvPicPr>
          <p:nvPr/>
        </p:nvPicPr>
        <p:blipFill>
          <a:blip r:embed="rId11"/>
          <a:stretch>
            <a:fillRect/>
          </a:stretch>
        </p:blipFill>
        <p:spPr>
          <a:xfrm>
            <a:off x="3496783" y="4896254"/>
            <a:ext cx="402371" cy="499915"/>
          </a:xfrm>
          <a:prstGeom prst="rect">
            <a:avLst/>
          </a:prstGeom>
        </p:spPr>
      </p:pic>
      <p:pic>
        <p:nvPicPr>
          <p:cNvPr id="104" name="Picture 103">
            <a:extLst>
              <a:ext uri="{FF2B5EF4-FFF2-40B4-BE49-F238E27FC236}">
                <a16:creationId xmlns:a16="http://schemas.microsoft.com/office/drawing/2014/main" id="{79831AFF-6CF2-FD72-7D4A-8D4E48E53B12}"/>
              </a:ext>
            </a:extLst>
          </p:cNvPr>
          <p:cNvPicPr>
            <a:picLocks noChangeAspect="1"/>
          </p:cNvPicPr>
          <p:nvPr/>
        </p:nvPicPr>
        <p:blipFill>
          <a:blip r:embed="rId11"/>
          <a:stretch>
            <a:fillRect/>
          </a:stretch>
        </p:blipFill>
        <p:spPr>
          <a:xfrm>
            <a:off x="4685643" y="4864029"/>
            <a:ext cx="402371" cy="499915"/>
          </a:xfrm>
          <a:prstGeom prst="rect">
            <a:avLst/>
          </a:prstGeom>
        </p:spPr>
      </p:pic>
      <p:pic>
        <p:nvPicPr>
          <p:cNvPr id="105" name="Picture 104">
            <a:extLst>
              <a:ext uri="{FF2B5EF4-FFF2-40B4-BE49-F238E27FC236}">
                <a16:creationId xmlns:a16="http://schemas.microsoft.com/office/drawing/2014/main" id="{BE41F59C-8249-89A4-4EB0-B01F5A06E935}"/>
              </a:ext>
            </a:extLst>
          </p:cNvPr>
          <p:cNvPicPr>
            <a:picLocks noChangeAspect="1"/>
          </p:cNvPicPr>
          <p:nvPr/>
        </p:nvPicPr>
        <p:blipFill>
          <a:blip r:embed="rId11"/>
          <a:stretch>
            <a:fillRect/>
          </a:stretch>
        </p:blipFill>
        <p:spPr>
          <a:xfrm>
            <a:off x="7768483" y="4926479"/>
            <a:ext cx="402371" cy="499915"/>
          </a:xfrm>
          <a:prstGeom prst="rect">
            <a:avLst/>
          </a:prstGeom>
        </p:spPr>
      </p:pic>
      <p:pic>
        <p:nvPicPr>
          <p:cNvPr id="106" name="Picture 105">
            <a:extLst>
              <a:ext uri="{FF2B5EF4-FFF2-40B4-BE49-F238E27FC236}">
                <a16:creationId xmlns:a16="http://schemas.microsoft.com/office/drawing/2014/main" id="{151F1716-4627-094B-63B8-417A7A10520A}"/>
              </a:ext>
            </a:extLst>
          </p:cNvPr>
          <p:cNvPicPr>
            <a:picLocks noChangeAspect="1"/>
          </p:cNvPicPr>
          <p:nvPr/>
        </p:nvPicPr>
        <p:blipFill>
          <a:blip r:embed="rId11"/>
          <a:stretch>
            <a:fillRect/>
          </a:stretch>
        </p:blipFill>
        <p:spPr>
          <a:xfrm>
            <a:off x="9538388" y="4909060"/>
            <a:ext cx="402371" cy="499915"/>
          </a:xfrm>
          <a:prstGeom prst="rect">
            <a:avLst/>
          </a:prstGeom>
        </p:spPr>
      </p:pic>
      <p:pic>
        <p:nvPicPr>
          <p:cNvPr id="107" name="Picture 106">
            <a:extLst>
              <a:ext uri="{FF2B5EF4-FFF2-40B4-BE49-F238E27FC236}">
                <a16:creationId xmlns:a16="http://schemas.microsoft.com/office/drawing/2014/main" id="{F85B77CA-0133-3746-8FE1-DA875DC688A2}"/>
              </a:ext>
            </a:extLst>
          </p:cNvPr>
          <p:cNvPicPr>
            <a:picLocks noChangeAspect="1"/>
          </p:cNvPicPr>
          <p:nvPr/>
        </p:nvPicPr>
        <p:blipFill>
          <a:blip r:embed="rId11"/>
          <a:stretch>
            <a:fillRect/>
          </a:stretch>
        </p:blipFill>
        <p:spPr>
          <a:xfrm>
            <a:off x="10921657" y="4885347"/>
            <a:ext cx="402371" cy="499915"/>
          </a:xfrm>
          <a:prstGeom prst="rect">
            <a:avLst/>
          </a:prstGeom>
        </p:spPr>
      </p:pic>
      <p:pic>
        <p:nvPicPr>
          <p:cNvPr id="108" name="Picture 107">
            <a:extLst>
              <a:ext uri="{FF2B5EF4-FFF2-40B4-BE49-F238E27FC236}">
                <a16:creationId xmlns:a16="http://schemas.microsoft.com/office/drawing/2014/main" id="{CD84EF09-ACC8-A139-1196-DA1B317BEA78}"/>
              </a:ext>
            </a:extLst>
          </p:cNvPr>
          <p:cNvPicPr>
            <a:picLocks noChangeAspect="1"/>
          </p:cNvPicPr>
          <p:nvPr/>
        </p:nvPicPr>
        <p:blipFill>
          <a:blip r:embed="rId11"/>
          <a:stretch>
            <a:fillRect/>
          </a:stretch>
        </p:blipFill>
        <p:spPr>
          <a:xfrm>
            <a:off x="2572927" y="2335075"/>
            <a:ext cx="402371" cy="499915"/>
          </a:xfrm>
          <a:prstGeom prst="rect">
            <a:avLst/>
          </a:prstGeom>
        </p:spPr>
      </p:pic>
      <p:pic>
        <p:nvPicPr>
          <p:cNvPr id="109" name="Picture 108">
            <a:extLst>
              <a:ext uri="{FF2B5EF4-FFF2-40B4-BE49-F238E27FC236}">
                <a16:creationId xmlns:a16="http://schemas.microsoft.com/office/drawing/2014/main" id="{B87FE38E-461B-0F6B-15FD-A1E70C79B103}"/>
              </a:ext>
            </a:extLst>
          </p:cNvPr>
          <p:cNvPicPr>
            <a:picLocks noChangeAspect="1"/>
          </p:cNvPicPr>
          <p:nvPr/>
        </p:nvPicPr>
        <p:blipFill>
          <a:blip r:embed="rId11"/>
          <a:stretch>
            <a:fillRect/>
          </a:stretch>
        </p:blipFill>
        <p:spPr>
          <a:xfrm>
            <a:off x="3637987" y="2374807"/>
            <a:ext cx="402371" cy="499915"/>
          </a:xfrm>
          <a:prstGeom prst="rect">
            <a:avLst/>
          </a:prstGeom>
        </p:spPr>
      </p:pic>
      <p:pic>
        <p:nvPicPr>
          <p:cNvPr id="110" name="Picture 109">
            <a:extLst>
              <a:ext uri="{FF2B5EF4-FFF2-40B4-BE49-F238E27FC236}">
                <a16:creationId xmlns:a16="http://schemas.microsoft.com/office/drawing/2014/main" id="{B545C709-98E6-737E-E173-F3741458DAC2}"/>
              </a:ext>
            </a:extLst>
          </p:cNvPr>
          <p:cNvPicPr>
            <a:picLocks noChangeAspect="1"/>
          </p:cNvPicPr>
          <p:nvPr/>
        </p:nvPicPr>
        <p:blipFill>
          <a:blip r:embed="rId11"/>
          <a:stretch>
            <a:fillRect/>
          </a:stretch>
        </p:blipFill>
        <p:spPr>
          <a:xfrm>
            <a:off x="4627700" y="2374807"/>
            <a:ext cx="402371" cy="499915"/>
          </a:xfrm>
          <a:prstGeom prst="rect">
            <a:avLst/>
          </a:prstGeom>
        </p:spPr>
      </p:pic>
      <p:pic>
        <p:nvPicPr>
          <p:cNvPr id="111" name="Picture 110">
            <a:extLst>
              <a:ext uri="{FF2B5EF4-FFF2-40B4-BE49-F238E27FC236}">
                <a16:creationId xmlns:a16="http://schemas.microsoft.com/office/drawing/2014/main" id="{55BA73AF-393B-0E18-212E-DC190DCD06BE}"/>
              </a:ext>
            </a:extLst>
          </p:cNvPr>
          <p:cNvPicPr>
            <a:picLocks noChangeAspect="1"/>
          </p:cNvPicPr>
          <p:nvPr/>
        </p:nvPicPr>
        <p:blipFill>
          <a:blip r:embed="rId11"/>
          <a:stretch>
            <a:fillRect/>
          </a:stretch>
        </p:blipFill>
        <p:spPr>
          <a:xfrm>
            <a:off x="7783030" y="2374807"/>
            <a:ext cx="402371" cy="499915"/>
          </a:xfrm>
          <a:prstGeom prst="rect">
            <a:avLst/>
          </a:prstGeom>
        </p:spPr>
      </p:pic>
      <p:pic>
        <p:nvPicPr>
          <p:cNvPr id="112" name="Picture 111">
            <a:extLst>
              <a:ext uri="{FF2B5EF4-FFF2-40B4-BE49-F238E27FC236}">
                <a16:creationId xmlns:a16="http://schemas.microsoft.com/office/drawing/2014/main" id="{F6C562A1-BD8D-EA62-D06C-C1D948AF7158}"/>
              </a:ext>
            </a:extLst>
          </p:cNvPr>
          <p:cNvPicPr>
            <a:picLocks noChangeAspect="1"/>
          </p:cNvPicPr>
          <p:nvPr/>
        </p:nvPicPr>
        <p:blipFill>
          <a:blip r:embed="rId11"/>
          <a:stretch>
            <a:fillRect/>
          </a:stretch>
        </p:blipFill>
        <p:spPr>
          <a:xfrm>
            <a:off x="9853979" y="2407343"/>
            <a:ext cx="402371" cy="499915"/>
          </a:xfrm>
          <a:prstGeom prst="rect">
            <a:avLst/>
          </a:prstGeom>
        </p:spPr>
      </p:pic>
      <p:pic>
        <p:nvPicPr>
          <p:cNvPr id="113" name="Picture 112">
            <a:extLst>
              <a:ext uri="{FF2B5EF4-FFF2-40B4-BE49-F238E27FC236}">
                <a16:creationId xmlns:a16="http://schemas.microsoft.com/office/drawing/2014/main" id="{81DBA8E7-530A-CFD4-0481-E66067926D5A}"/>
              </a:ext>
            </a:extLst>
          </p:cNvPr>
          <p:cNvPicPr>
            <a:picLocks noChangeAspect="1"/>
          </p:cNvPicPr>
          <p:nvPr/>
        </p:nvPicPr>
        <p:blipFill>
          <a:blip r:embed="rId11"/>
          <a:stretch>
            <a:fillRect/>
          </a:stretch>
        </p:blipFill>
        <p:spPr>
          <a:xfrm>
            <a:off x="11184589" y="2366038"/>
            <a:ext cx="402371" cy="499915"/>
          </a:xfrm>
          <a:prstGeom prst="rect">
            <a:avLst/>
          </a:prstGeom>
        </p:spPr>
      </p:pic>
      <p:sp>
        <p:nvSpPr>
          <p:cNvPr id="114" name="Oval 113">
            <a:extLst>
              <a:ext uri="{FF2B5EF4-FFF2-40B4-BE49-F238E27FC236}">
                <a16:creationId xmlns:a16="http://schemas.microsoft.com/office/drawing/2014/main" id="{9F27E413-7515-E470-3ACF-35F1F93A23F3}"/>
              </a:ext>
            </a:extLst>
          </p:cNvPr>
          <p:cNvSpPr/>
          <p:nvPr/>
        </p:nvSpPr>
        <p:spPr>
          <a:xfrm>
            <a:off x="6521609" y="2492976"/>
            <a:ext cx="254000" cy="25856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115" name="Picture 114">
            <a:extLst>
              <a:ext uri="{FF2B5EF4-FFF2-40B4-BE49-F238E27FC236}">
                <a16:creationId xmlns:a16="http://schemas.microsoft.com/office/drawing/2014/main" id="{574DFA28-3E68-9F54-F4F3-C0E2EACA28DF}"/>
              </a:ext>
            </a:extLst>
          </p:cNvPr>
          <p:cNvPicPr>
            <a:picLocks noChangeAspect="1"/>
          </p:cNvPicPr>
          <p:nvPr/>
        </p:nvPicPr>
        <p:blipFill>
          <a:blip r:embed="rId12"/>
          <a:stretch>
            <a:fillRect/>
          </a:stretch>
        </p:blipFill>
        <p:spPr>
          <a:xfrm>
            <a:off x="6615037" y="4888394"/>
            <a:ext cx="402371" cy="493819"/>
          </a:xfrm>
          <a:prstGeom prst="rect">
            <a:avLst/>
          </a:prstGeom>
        </p:spPr>
      </p:pic>
      <p:sp>
        <p:nvSpPr>
          <p:cNvPr id="116" name="Rectangle: Top Corners One Rounded and One Snipped 115">
            <a:extLst>
              <a:ext uri="{FF2B5EF4-FFF2-40B4-BE49-F238E27FC236}">
                <a16:creationId xmlns:a16="http://schemas.microsoft.com/office/drawing/2014/main" id="{E260E7FF-0710-A8D9-2FDC-B62DA960BDD2}"/>
              </a:ext>
            </a:extLst>
          </p:cNvPr>
          <p:cNvSpPr/>
          <p:nvPr/>
        </p:nvSpPr>
        <p:spPr>
          <a:xfrm>
            <a:off x="7456949" y="4548189"/>
            <a:ext cx="1192236" cy="322286"/>
          </a:xfrm>
          <a:prstGeom prst="snip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 results</a:t>
            </a:r>
          </a:p>
        </p:txBody>
      </p:sp>
      <p:sp>
        <p:nvSpPr>
          <p:cNvPr id="117" name="Rectangle: Rounded Corners 116">
            <a:extLst>
              <a:ext uri="{FF2B5EF4-FFF2-40B4-BE49-F238E27FC236}">
                <a16:creationId xmlns:a16="http://schemas.microsoft.com/office/drawing/2014/main" id="{B3ACDB40-92CC-4D4A-2370-9019EE181E88}"/>
              </a:ext>
            </a:extLst>
          </p:cNvPr>
          <p:cNvSpPr/>
          <p:nvPr/>
        </p:nvSpPr>
        <p:spPr>
          <a:xfrm>
            <a:off x="9562601" y="4558228"/>
            <a:ext cx="1192236" cy="322286"/>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 n</a:t>
            </a:r>
          </a:p>
        </p:txBody>
      </p:sp>
      <p:sp>
        <p:nvSpPr>
          <p:cNvPr id="118" name="Rectangle: Diagonal Corners Rounded 117">
            <a:extLst>
              <a:ext uri="{FF2B5EF4-FFF2-40B4-BE49-F238E27FC236}">
                <a16:creationId xmlns:a16="http://schemas.microsoft.com/office/drawing/2014/main" id="{1EDC6BAE-4998-1FA9-7D9C-7D91F48B7346}"/>
              </a:ext>
            </a:extLst>
          </p:cNvPr>
          <p:cNvSpPr/>
          <p:nvPr/>
        </p:nvSpPr>
        <p:spPr>
          <a:xfrm>
            <a:off x="10763618" y="4541257"/>
            <a:ext cx="1192235" cy="322286"/>
          </a:xfrm>
          <a:prstGeom prst="round2Diag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 n</a:t>
            </a:r>
          </a:p>
        </p:txBody>
      </p:sp>
      <p:sp>
        <p:nvSpPr>
          <p:cNvPr id="119" name="TextBox 118">
            <a:extLst>
              <a:ext uri="{FF2B5EF4-FFF2-40B4-BE49-F238E27FC236}">
                <a16:creationId xmlns:a16="http://schemas.microsoft.com/office/drawing/2014/main" id="{217DADEA-B174-1C43-F055-EFBEB72CF191}"/>
              </a:ext>
            </a:extLst>
          </p:cNvPr>
          <p:cNvSpPr txBox="1"/>
          <p:nvPr/>
        </p:nvSpPr>
        <p:spPr>
          <a:xfrm>
            <a:off x="8525149" y="2056171"/>
            <a:ext cx="995560" cy="369332"/>
          </a:xfrm>
          <a:prstGeom prst="rect">
            <a:avLst/>
          </a:prstGeom>
          <a:noFill/>
          <a:ln w="28575">
            <a:noFill/>
          </a:ln>
        </p:spPr>
        <p:txBody>
          <a:bodyPr wrap="square" rtlCol="0">
            <a:spAutoFit/>
          </a:bodyPr>
          <a:lstStyle/>
          <a:p>
            <a:r>
              <a:rPr lang="en-US" dirty="0"/>
              <a:t>- - - - - - -</a:t>
            </a:r>
          </a:p>
        </p:txBody>
      </p:sp>
      <p:sp>
        <p:nvSpPr>
          <p:cNvPr id="120" name="TextBox 119">
            <a:extLst>
              <a:ext uri="{FF2B5EF4-FFF2-40B4-BE49-F238E27FC236}">
                <a16:creationId xmlns:a16="http://schemas.microsoft.com/office/drawing/2014/main" id="{0CF4B5E8-2793-42E7-84C6-4AB5E475DF07}"/>
              </a:ext>
            </a:extLst>
          </p:cNvPr>
          <p:cNvSpPr txBox="1"/>
          <p:nvPr/>
        </p:nvSpPr>
        <p:spPr>
          <a:xfrm>
            <a:off x="8590505" y="4522988"/>
            <a:ext cx="995560" cy="369332"/>
          </a:xfrm>
          <a:prstGeom prst="rect">
            <a:avLst/>
          </a:prstGeom>
          <a:noFill/>
          <a:ln w="28575">
            <a:noFill/>
          </a:ln>
        </p:spPr>
        <p:txBody>
          <a:bodyPr wrap="square" rtlCol="0">
            <a:spAutoFit/>
          </a:bodyPr>
          <a:lstStyle/>
          <a:p>
            <a:r>
              <a:rPr lang="en-US" dirty="0"/>
              <a:t>- - - - - - -</a:t>
            </a:r>
          </a:p>
        </p:txBody>
      </p:sp>
      <p:sp>
        <p:nvSpPr>
          <p:cNvPr id="122" name="Rectangle: Top Corners Rounded 121">
            <a:extLst>
              <a:ext uri="{FF2B5EF4-FFF2-40B4-BE49-F238E27FC236}">
                <a16:creationId xmlns:a16="http://schemas.microsoft.com/office/drawing/2014/main" id="{16DEC655-00ED-54CF-8734-CF948557F319}"/>
              </a:ext>
            </a:extLst>
          </p:cNvPr>
          <p:cNvSpPr/>
          <p:nvPr/>
        </p:nvSpPr>
        <p:spPr>
          <a:xfrm>
            <a:off x="6031135" y="4552368"/>
            <a:ext cx="1448788" cy="299833"/>
          </a:xfrm>
          <a:prstGeom prst="round2Same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id</a:t>
            </a:r>
          </a:p>
        </p:txBody>
      </p:sp>
    </p:spTree>
    <p:extLst>
      <p:ext uri="{BB962C8B-B14F-4D97-AF65-F5344CB8AC3E}">
        <p14:creationId xmlns:p14="http://schemas.microsoft.com/office/powerpoint/2010/main" val="706385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49923-7840-97E5-166A-1C7808A3E74D}"/>
              </a:ext>
            </a:extLst>
          </p:cNvPr>
          <p:cNvSpPr>
            <a:spLocks noGrp="1"/>
          </p:cNvSpPr>
          <p:nvPr>
            <p:ph type="title"/>
          </p:nvPr>
        </p:nvSpPr>
        <p:spPr>
          <a:xfrm>
            <a:off x="838200" y="365125"/>
            <a:ext cx="10515600" cy="1325563"/>
          </a:xfrm>
        </p:spPr>
        <p:txBody>
          <a:bodyPr>
            <a:normAutofit/>
          </a:bodyPr>
          <a:lstStyle/>
          <a:p>
            <a:r>
              <a:rPr lang="en-US" sz="5400" dirty="0"/>
              <a:t>Constraints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D40181-8204-259A-648E-D7D2469F1763}"/>
              </a:ext>
            </a:extLst>
          </p:cNvPr>
          <p:cNvSpPr>
            <a:spLocks noGrp="1"/>
          </p:cNvSpPr>
          <p:nvPr>
            <p:ph idx="1"/>
          </p:nvPr>
        </p:nvSpPr>
        <p:spPr>
          <a:xfrm>
            <a:off x="838200" y="2128964"/>
            <a:ext cx="10515600" cy="4052380"/>
          </a:xfrm>
        </p:spPr>
        <p:txBody>
          <a:bodyPr>
            <a:normAutofit/>
          </a:bodyPr>
          <a:lstStyle/>
          <a:p>
            <a:r>
              <a:rPr lang="en-US" sz="2200" dirty="0"/>
              <a:t>Choice of Communication between the GUI app and Central </a:t>
            </a:r>
            <a:r>
              <a:rPr lang="en-US" sz="2200" dirty="0" err="1"/>
              <a:t>pico</a:t>
            </a:r>
            <a:r>
              <a:rPr lang="en-US" sz="2200" dirty="0"/>
              <a:t> for communication and implementation of custom protocol. A serial UART adapter was chosen as medium of communication for ease of implementation and stability.</a:t>
            </a:r>
          </a:p>
          <a:p>
            <a:r>
              <a:rPr lang="en-US" sz="2200" dirty="0"/>
              <a:t>Expertise in handling Hardware and coding in respective libraries.</a:t>
            </a:r>
          </a:p>
          <a:p>
            <a:r>
              <a:rPr lang="en-US" sz="2200" dirty="0"/>
              <a:t>The range and reliability of the UART connection limits the distance between connection board and the sensors, All the boards have to be in limited range of distance.</a:t>
            </a:r>
          </a:p>
          <a:p>
            <a:endParaRPr lang="en-US" sz="2200" dirty="0"/>
          </a:p>
        </p:txBody>
      </p:sp>
    </p:spTree>
    <p:extLst>
      <p:ext uri="{BB962C8B-B14F-4D97-AF65-F5344CB8AC3E}">
        <p14:creationId xmlns:p14="http://schemas.microsoft.com/office/powerpoint/2010/main" val="406484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49923-7840-97E5-166A-1C7808A3E74D}"/>
              </a:ext>
            </a:extLst>
          </p:cNvPr>
          <p:cNvSpPr>
            <a:spLocks noGrp="1"/>
          </p:cNvSpPr>
          <p:nvPr>
            <p:ph type="title"/>
          </p:nvPr>
        </p:nvSpPr>
        <p:spPr>
          <a:xfrm>
            <a:off x="838200" y="365125"/>
            <a:ext cx="10515600" cy="1325563"/>
          </a:xfrm>
        </p:spPr>
        <p:txBody>
          <a:bodyPr>
            <a:normAutofit/>
          </a:bodyPr>
          <a:lstStyle/>
          <a:p>
            <a:r>
              <a:rPr lang="en-US" sz="5400" dirty="0"/>
              <a:t>Testing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D40181-8204-259A-648E-D7D2469F1763}"/>
              </a:ext>
            </a:extLst>
          </p:cNvPr>
          <p:cNvSpPr>
            <a:spLocks noGrp="1"/>
          </p:cNvSpPr>
          <p:nvPr>
            <p:ph idx="1"/>
          </p:nvPr>
        </p:nvSpPr>
        <p:spPr>
          <a:xfrm>
            <a:off x="838200" y="2128964"/>
            <a:ext cx="10515600" cy="4052380"/>
          </a:xfrm>
        </p:spPr>
        <p:txBody>
          <a:bodyPr>
            <a:normAutofit fontScale="92500" lnSpcReduction="20000"/>
          </a:bodyPr>
          <a:lstStyle/>
          <a:p>
            <a:r>
              <a:rPr lang="en-US" sz="2200" u="sng" dirty="0"/>
              <a:t>Hardware Testing</a:t>
            </a:r>
            <a:r>
              <a:rPr lang="en-US" sz="2200" dirty="0"/>
              <a:t>: </a:t>
            </a:r>
          </a:p>
          <a:p>
            <a:pPr marL="457200" indent="-457200">
              <a:buFont typeface="+mj-lt"/>
              <a:buAutoNum type="alphaLcPeriod"/>
            </a:pPr>
            <a:r>
              <a:rPr lang="en-US" sz="2200" dirty="0"/>
              <a:t>Initially, Serial UART connection between laptop and communication board was tested using putty.</a:t>
            </a:r>
          </a:p>
          <a:p>
            <a:pPr marL="457200" indent="-457200">
              <a:buFont typeface="+mj-lt"/>
              <a:buAutoNum type="alphaLcPeriod"/>
            </a:pPr>
            <a:r>
              <a:rPr lang="en-US" sz="2200" dirty="0"/>
              <a:t>Basic sensor connections and readings with the communication board were tested in </a:t>
            </a:r>
            <a:r>
              <a:rPr lang="en-US" sz="2200" dirty="0" err="1"/>
              <a:t>Thonny</a:t>
            </a:r>
            <a:r>
              <a:rPr lang="en-US" sz="2200" dirty="0"/>
              <a:t> by executing basic scripts.</a:t>
            </a:r>
          </a:p>
          <a:p>
            <a:r>
              <a:rPr lang="en-US" sz="2200" u="sng" dirty="0"/>
              <a:t>Software Testing:</a:t>
            </a:r>
          </a:p>
          <a:p>
            <a:pPr marL="457200" indent="-457200">
              <a:buFont typeface="+mj-lt"/>
              <a:buAutoNum type="alphaLcPeriod"/>
            </a:pPr>
            <a:r>
              <a:rPr lang="en-US" sz="2200" dirty="0"/>
              <a:t>Testing of custom protocol data frames over </a:t>
            </a:r>
            <a:r>
              <a:rPr lang="en-US" sz="2200" dirty="0" err="1"/>
              <a:t>serial.read</a:t>
            </a:r>
            <a:r>
              <a:rPr lang="en-US" sz="2200" dirty="0"/>
              <a:t>(), and </a:t>
            </a:r>
            <a:r>
              <a:rPr lang="en-US" sz="2200" dirty="0" err="1"/>
              <a:t>serial.write</a:t>
            </a:r>
            <a:r>
              <a:rPr lang="en-US" sz="2200" dirty="0"/>
              <a:t>() methods.</a:t>
            </a:r>
          </a:p>
          <a:p>
            <a:pPr marL="457200" indent="-457200">
              <a:buFont typeface="+mj-lt"/>
              <a:buAutoNum type="alphaLcPeriod"/>
            </a:pPr>
            <a:r>
              <a:rPr lang="en-US" sz="2200" dirty="0"/>
              <a:t>Unit testing of the processing functions for min, max and timeseries.</a:t>
            </a:r>
          </a:p>
          <a:p>
            <a:pPr marL="457200" indent="-457200">
              <a:buFont typeface="+mj-lt"/>
              <a:buAutoNum type="alphaLcPeriod"/>
            </a:pPr>
            <a:r>
              <a:rPr lang="en-US" sz="2200" dirty="0"/>
              <a:t>Unit Testing of BLE and i2c communication from the communication board(central </a:t>
            </a:r>
            <a:r>
              <a:rPr lang="en-US" sz="2200" dirty="0" err="1"/>
              <a:t>pico</a:t>
            </a:r>
            <a:r>
              <a:rPr lang="en-US" sz="2200" dirty="0"/>
              <a:t>)</a:t>
            </a:r>
          </a:p>
          <a:p>
            <a:pPr marL="457200" indent="-457200">
              <a:buFont typeface="+mj-lt"/>
              <a:buAutoNum type="alphaLcPeriod"/>
            </a:pPr>
            <a:r>
              <a:rPr lang="en-US" sz="2200" dirty="0"/>
              <a:t>Integration testing of all components that are connected together.</a:t>
            </a:r>
          </a:p>
          <a:p>
            <a:r>
              <a:rPr lang="en-US" sz="2200" u="sng" dirty="0"/>
              <a:t>Challenge:</a:t>
            </a:r>
          </a:p>
          <a:p>
            <a:r>
              <a:rPr lang="en-US" sz="2200" dirty="0"/>
              <a:t>Replication of sensor lags delays while developing GUI.(Overcame by sleep() methods).</a:t>
            </a:r>
          </a:p>
          <a:p>
            <a:pPr marL="0" indent="0">
              <a:buNone/>
            </a:pPr>
            <a:endParaRPr lang="en-US" sz="2200" u="sng" dirty="0"/>
          </a:p>
          <a:p>
            <a:pPr marL="457200" indent="-457200">
              <a:buFont typeface="+mj-lt"/>
              <a:buAutoNum type="alphaLcPeriod"/>
            </a:pPr>
            <a:endParaRPr lang="en-US" sz="2200" dirty="0"/>
          </a:p>
          <a:p>
            <a:endParaRPr lang="en-US" sz="2200" dirty="0"/>
          </a:p>
        </p:txBody>
      </p:sp>
    </p:spTree>
    <p:extLst>
      <p:ext uri="{BB962C8B-B14F-4D97-AF65-F5344CB8AC3E}">
        <p14:creationId xmlns:p14="http://schemas.microsoft.com/office/powerpoint/2010/main" val="3438983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10774</TotalTime>
  <Words>980</Words>
  <Application>Microsoft Macintosh PowerPoint</Application>
  <PresentationFormat>Widescreen</PresentationFormat>
  <Paragraphs>97</Paragraphs>
  <Slides>13</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Dreaming Outloud Pro</vt:lpstr>
      <vt:lpstr>Eras Bold ITC</vt:lpstr>
      <vt:lpstr>Franklin Gothic Book</vt:lpstr>
      <vt:lpstr>Segoe UI</vt:lpstr>
      <vt:lpstr>Office Theme</vt:lpstr>
      <vt:lpstr> Sensor Data Aggregation and Visualization System</vt:lpstr>
      <vt:lpstr>Outline</vt:lpstr>
      <vt:lpstr>Functional Requirements</vt:lpstr>
      <vt:lpstr>Architecture</vt:lpstr>
      <vt:lpstr>Contd…</vt:lpstr>
      <vt:lpstr>Implementation</vt:lpstr>
      <vt:lpstr>PowerPoint Presentation</vt:lpstr>
      <vt:lpstr>Constraints</vt:lpstr>
      <vt:lpstr>Testing</vt:lpstr>
      <vt:lpstr>Non-Functional Requirements</vt:lpstr>
      <vt:lpstr>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Breast Cancer Diagnosis Prediction</dc:title>
  <dc:creator>Ramya Bhargavi Chinthapalli</dc:creator>
  <cp:lastModifiedBy>Ramya Bhargavi Chinthapalli</cp:lastModifiedBy>
  <cp:revision>25</cp:revision>
  <dcterms:created xsi:type="dcterms:W3CDTF">2023-10-31T19:28:24Z</dcterms:created>
  <dcterms:modified xsi:type="dcterms:W3CDTF">2025-01-29T07:20:01Z</dcterms:modified>
</cp:coreProperties>
</file>